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059" r:id="rId1"/>
  </p:sldMasterIdLst>
  <p:notesMasterIdLst>
    <p:notesMasterId r:id="rId75"/>
  </p:notesMasterIdLst>
  <p:handoutMasterIdLst>
    <p:handoutMasterId r:id="rId76"/>
  </p:handoutMasterIdLst>
  <p:sldIdLst>
    <p:sldId id="444" r:id="rId2"/>
    <p:sldId id="485" r:id="rId3"/>
    <p:sldId id="486" r:id="rId4"/>
    <p:sldId id="705" r:id="rId5"/>
    <p:sldId id="713" r:id="rId6"/>
    <p:sldId id="827" r:id="rId7"/>
    <p:sldId id="828" r:id="rId8"/>
    <p:sldId id="830" r:id="rId9"/>
    <p:sldId id="831" r:id="rId10"/>
    <p:sldId id="832" r:id="rId11"/>
    <p:sldId id="833" r:id="rId12"/>
    <p:sldId id="835" r:id="rId13"/>
    <p:sldId id="836" r:id="rId14"/>
    <p:sldId id="837" r:id="rId15"/>
    <p:sldId id="838" r:id="rId16"/>
    <p:sldId id="839" r:id="rId17"/>
    <p:sldId id="834" r:id="rId18"/>
    <p:sldId id="840" r:id="rId19"/>
    <p:sldId id="805" r:id="rId20"/>
    <p:sldId id="842" r:id="rId21"/>
    <p:sldId id="843" r:id="rId22"/>
    <p:sldId id="844" r:id="rId23"/>
    <p:sldId id="845" r:id="rId24"/>
    <p:sldId id="847" r:id="rId25"/>
    <p:sldId id="849" r:id="rId26"/>
    <p:sldId id="848" r:id="rId27"/>
    <p:sldId id="857" r:id="rId28"/>
    <p:sldId id="853" r:id="rId29"/>
    <p:sldId id="854" r:id="rId30"/>
    <p:sldId id="855" r:id="rId31"/>
    <p:sldId id="856" r:id="rId32"/>
    <p:sldId id="846" r:id="rId33"/>
    <p:sldId id="859" r:id="rId34"/>
    <p:sldId id="860" r:id="rId35"/>
    <p:sldId id="858" r:id="rId36"/>
    <p:sldId id="862" r:id="rId37"/>
    <p:sldId id="861" r:id="rId38"/>
    <p:sldId id="873" r:id="rId39"/>
    <p:sldId id="874" r:id="rId40"/>
    <p:sldId id="875" r:id="rId41"/>
    <p:sldId id="877" r:id="rId42"/>
    <p:sldId id="878" r:id="rId43"/>
    <p:sldId id="799" r:id="rId44"/>
    <p:sldId id="863" r:id="rId45"/>
    <p:sldId id="866" r:id="rId46"/>
    <p:sldId id="864" r:id="rId47"/>
    <p:sldId id="867" r:id="rId48"/>
    <p:sldId id="868" r:id="rId49"/>
    <p:sldId id="869" r:id="rId50"/>
    <p:sldId id="870" r:id="rId51"/>
    <p:sldId id="871" r:id="rId52"/>
    <p:sldId id="872" r:id="rId53"/>
    <p:sldId id="865" r:id="rId54"/>
    <p:sldId id="879" r:id="rId55"/>
    <p:sldId id="880" r:id="rId56"/>
    <p:sldId id="882" r:id="rId57"/>
    <p:sldId id="881" r:id="rId58"/>
    <p:sldId id="884" r:id="rId59"/>
    <p:sldId id="885" r:id="rId60"/>
    <p:sldId id="886" r:id="rId61"/>
    <p:sldId id="888" r:id="rId62"/>
    <p:sldId id="887" r:id="rId63"/>
    <p:sldId id="889" r:id="rId64"/>
    <p:sldId id="891" r:id="rId65"/>
    <p:sldId id="893" r:id="rId66"/>
    <p:sldId id="898" r:id="rId67"/>
    <p:sldId id="894" r:id="rId68"/>
    <p:sldId id="896" r:id="rId69"/>
    <p:sldId id="897" r:id="rId70"/>
    <p:sldId id="899" r:id="rId71"/>
    <p:sldId id="895" r:id="rId72"/>
    <p:sldId id="890" r:id="rId73"/>
    <p:sldId id="603" r:id="rId74"/>
  </p:sldIdLst>
  <p:sldSz cx="9144000" cy="5715000" type="screen16x10"/>
  <p:notesSz cx="6881813" cy="9296400"/>
  <p:defaultTextStyle>
    <a:defPPr>
      <a:defRPr lang="en-US"/>
    </a:defPPr>
    <a:lvl1pPr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7B71"/>
    <a:srgbClr val="479B8F"/>
    <a:srgbClr val="FFFFCC"/>
    <a:srgbClr val="FFE2C5"/>
    <a:srgbClr val="5F5F5F"/>
    <a:srgbClr val="808080"/>
    <a:srgbClr val="A2AEBA"/>
    <a:srgbClr val="BFC7CF"/>
    <a:srgbClr val="D9D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0" autoAdjust="0"/>
    <p:restoredTop sz="92422" autoAdjust="0"/>
  </p:normalViewPr>
  <p:slideViewPr>
    <p:cSldViewPr>
      <p:cViewPr varScale="1">
        <p:scale>
          <a:sx n="94" d="100"/>
          <a:sy n="94" d="100"/>
        </p:scale>
        <p:origin x="-112" y="-1144"/>
      </p:cViewPr>
      <p:guideLst>
        <p:guide orient="horz" pos="1800"/>
        <p:guide pos="2880"/>
      </p:guideLst>
    </p:cSldViewPr>
  </p:slideViewPr>
  <p:outlineViewPr>
    <p:cViewPr>
      <p:scale>
        <a:sx n="33" d="100"/>
        <a:sy n="33" d="100"/>
      </p:scale>
      <p:origin x="0" y="34728"/>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652" y="-102"/>
      </p:cViewPr>
      <p:guideLst>
        <p:guide orient="horz" pos="2928"/>
        <p:guide pos="2167"/>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theme" Target="theme/theme1.xml"/><Relationship Id="rId81"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notesMaster" Target="notesMasters/notesMaster1.xml"/><Relationship Id="rId76" Type="http://schemas.openxmlformats.org/officeDocument/2006/relationships/handoutMaster" Target="handoutMasters/handoutMaster1.xml"/><Relationship Id="rId77" Type="http://schemas.openxmlformats.org/officeDocument/2006/relationships/printerSettings" Target="printerSettings/printerSettings1.bin"/><Relationship Id="rId78" Type="http://schemas.openxmlformats.org/officeDocument/2006/relationships/presProps" Target="presProps.xml"/><Relationship Id="rId79" Type="http://schemas.openxmlformats.org/officeDocument/2006/relationships/viewProps" Target="viewProp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62" name="Rectangle 2"/>
          <p:cNvSpPr>
            <a:spLocks noGrp="1" noChangeArrowheads="1"/>
          </p:cNvSpPr>
          <p:nvPr>
            <p:ph type="hdr" sz="quarter"/>
          </p:nvPr>
        </p:nvSpPr>
        <p:spPr bwMode="auto">
          <a:xfrm>
            <a:off x="2370138" y="0"/>
            <a:ext cx="45116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a:t>[Title of the course]</a:t>
            </a:r>
          </a:p>
        </p:txBody>
      </p:sp>
      <p:sp>
        <p:nvSpPr>
          <p:cNvPr id="501763" name="Rectangle 3"/>
          <p:cNvSpPr>
            <a:spLocks noGrp="1" noChangeArrowheads="1"/>
          </p:cNvSpPr>
          <p:nvPr>
            <p:ph type="dt" sz="quarter" idx="1"/>
          </p:nvPr>
        </p:nvSpPr>
        <p:spPr bwMode="auto">
          <a:xfrm>
            <a:off x="0" y="0"/>
            <a:ext cx="1911350"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2311312-5453-4838-B29E-4EA3A882F044}" type="datetime1">
              <a:rPr lang="en-US"/>
              <a:pPr>
                <a:defRPr/>
              </a:pPr>
              <a:t>2013-03-19</a:t>
            </a:fld>
            <a:endParaRPr lang="en-US"/>
          </a:p>
        </p:txBody>
      </p:sp>
      <p:sp>
        <p:nvSpPr>
          <p:cNvPr id="501764" name="Rectangle 4"/>
          <p:cNvSpPr>
            <a:spLocks noGrp="1" noChangeArrowheads="1"/>
          </p:cNvSpPr>
          <p:nvPr>
            <p:ph type="ftr" sz="quarter" idx="2"/>
          </p:nvPr>
        </p:nvSpPr>
        <p:spPr bwMode="auto">
          <a:xfrm>
            <a:off x="0" y="8831263"/>
            <a:ext cx="5811838"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501765" name="Rectangle 5"/>
          <p:cNvSpPr>
            <a:spLocks noGrp="1" noChangeArrowheads="1"/>
          </p:cNvSpPr>
          <p:nvPr>
            <p:ph type="sldNum" sz="quarter" idx="3"/>
          </p:nvPr>
        </p:nvSpPr>
        <p:spPr bwMode="auto">
          <a:xfrm>
            <a:off x="6348413" y="8831263"/>
            <a:ext cx="533400"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72E45660-14A8-4B58-9D54-FCF5FD535C8A}" type="slidenum">
              <a:rPr lang="en-US"/>
              <a:pPr>
                <a:defRPr/>
              </a:pPr>
              <a:t>‹#›</a:t>
            </a:fld>
            <a:endParaRPr lang="en-US"/>
          </a:p>
        </p:txBody>
      </p:sp>
    </p:spTree>
    <p:extLst>
      <p:ext uri="{BB962C8B-B14F-4D97-AF65-F5344CB8AC3E}">
        <p14:creationId xmlns:p14="http://schemas.microsoft.com/office/powerpoint/2010/main" val="2259278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293938" y="0"/>
            <a:ext cx="45878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dirty="0"/>
              <a:t>[Title of the course]</a:t>
            </a:r>
          </a:p>
        </p:txBody>
      </p:sp>
      <p:sp>
        <p:nvSpPr>
          <p:cNvPr id="16387" name="Rectangle 3"/>
          <p:cNvSpPr>
            <a:spLocks noGrp="1" noChangeArrowheads="1"/>
          </p:cNvSpPr>
          <p:nvPr>
            <p:ph type="dt" idx="1"/>
          </p:nvPr>
        </p:nvSpPr>
        <p:spPr bwMode="auto">
          <a:xfrm>
            <a:off x="0" y="0"/>
            <a:ext cx="2065338"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ECD9CA4-4D38-43C9-9B39-98127E024D67}" type="datetime1">
              <a:rPr lang="en-US"/>
              <a:pPr>
                <a:defRPr/>
              </a:pPr>
              <a:t>2013-03-19</a:t>
            </a:fld>
            <a:endParaRPr lang="en-US"/>
          </a:p>
        </p:txBody>
      </p:sp>
      <p:sp>
        <p:nvSpPr>
          <p:cNvPr id="31748" name="Rectangle 4"/>
          <p:cNvSpPr>
            <a:spLocks noGrp="1" noRot="1" noChangeAspect="1" noChangeArrowheads="1" noTextEdit="1"/>
          </p:cNvSpPr>
          <p:nvPr>
            <p:ph type="sldImg" idx="2"/>
          </p:nvPr>
        </p:nvSpPr>
        <p:spPr bwMode="auto">
          <a:xfrm>
            <a:off x="654050" y="696913"/>
            <a:ext cx="5575300" cy="3486150"/>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688975" y="4416425"/>
            <a:ext cx="5505450" cy="4183063"/>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829675"/>
            <a:ext cx="565785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16391" name="Rectangle 7"/>
          <p:cNvSpPr>
            <a:spLocks noGrp="1" noChangeArrowheads="1"/>
          </p:cNvSpPr>
          <p:nvPr>
            <p:ph type="sldNum" sz="quarter" idx="5"/>
          </p:nvPr>
        </p:nvSpPr>
        <p:spPr bwMode="auto">
          <a:xfrm>
            <a:off x="6423025" y="8829675"/>
            <a:ext cx="45720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F7D2AE92-4CF7-4F2F-AFA6-368DD66A7D63}" type="slidenum">
              <a:rPr lang="en-US"/>
              <a:pPr>
                <a:defRPr/>
              </a:pPr>
              <a:t>‹#›</a:t>
            </a:fld>
            <a:endParaRPr lang="en-US"/>
          </a:p>
        </p:txBody>
      </p:sp>
    </p:spTree>
    <p:extLst>
      <p:ext uri="{BB962C8B-B14F-4D97-AF65-F5344CB8AC3E}">
        <p14:creationId xmlns:p14="http://schemas.microsoft.com/office/powerpoint/2010/main" val="2967502077"/>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p:cNvSpPr>
            <a:spLocks noGrp="1" noRot="1" noChangeAspect="1" noTextEdit="1"/>
          </p:cNvSpPr>
          <p:nvPr>
            <p:ph type="sldImg"/>
          </p:nvPr>
        </p:nvSpPr>
        <p:spPr>
          <a:ln/>
        </p:spPr>
      </p:sp>
      <p:sp>
        <p:nvSpPr>
          <p:cNvPr id="32771" name="Espace réservé des commentaires 2"/>
          <p:cNvSpPr>
            <a:spLocks noGrp="1"/>
          </p:cNvSpPr>
          <p:nvPr>
            <p:ph type="body" idx="1"/>
          </p:nvPr>
        </p:nvSpPr>
        <p:spPr>
          <a:noFill/>
          <a:ln/>
        </p:spPr>
        <p:txBody>
          <a:bodyPr/>
          <a:lstStyle/>
          <a:p>
            <a:pPr defTabSz="461963" eaLnBrk="1" hangingPunct="1">
              <a:spcBef>
                <a:spcPct val="0"/>
              </a:spcBef>
              <a:defRPr/>
            </a:pPr>
            <a:r>
              <a:rPr lang="fr-FR" b="1" dirty="0" smtClean="0">
                <a:ea typeface="ＭＳ Ｐゴシック" charset="0"/>
                <a:cs typeface="ＭＳ Ｐゴシック" charset="0"/>
              </a:rPr>
              <a:t>© SUPINFO International </a:t>
            </a:r>
            <a:r>
              <a:rPr lang="fr-FR" b="1" dirty="0" err="1" smtClean="0">
                <a:ea typeface="ＭＳ Ｐゴシック" charset="0"/>
                <a:cs typeface="ＭＳ Ｐゴシック" charset="0"/>
              </a:rPr>
              <a:t>University</a:t>
            </a:r>
            <a:r>
              <a:rPr lang="fr-FR" b="1" dirty="0" smtClean="0">
                <a:ea typeface="ＭＳ Ｐゴシック" charset="0"/>
                <a:cs typeface="ＭＳ Ｐゴシック" charset="0"/>
              </a:rPr>
              <a:t> </a:t>
            </a:r>
            <a:r>
              <a:rPr lang="fr-FR" dirty="0" smtClean="0">
                <a:ea typeface="ＭＳ Ｐゴシック" charset="0"/>
                <a:cs typeface="ＭＳ Ｐゴシック" charset="0"/>
              </a:rPr>
              <a:t>- http://</a:t>
            </a:r>
            <a:r>
              <a:rPr lang="fr-FR" dirty="0" err="1" smtClean="0">
                <a:ea typeface="ＭＳ Ｐゴシック" charset="0"/>
                <a:cs typeface="ＭＳ Ｐゴシック" charset="0"/>
              </a:rPr>
              <a:t>www.supinfo.com</a:t>
            </a:r>
            <a:endParaRPr lang="fr-FR"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SUPINFO vous permet de partager ce document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Vous êtes libre de :</a:t>
            </a:r>
          </a:p>
          <a:p>
            <a:pPr defTabSz="461963" eaLnBrk="1" hangingPunct="1">
              <a:spcBef>
                <a:spcPct val="0"/>
              </a:spcBef>
              <a:defRPr/>
            </a:pPr>
            <a:r>
              <a:rPr lang="fr-FR" i="1" dirty="0" smtClean="0">
                <a:ea typeface="ＭＳ Ｐゴシック" charset="0"/>
                <a:cs typeface="ＭＳ Ｐゴシック" charset="0"/>
              </a:rPr>
              <a:t>Partager — reproduire, distribuer et communiquer ce document</a:t>
            </a:r>
            <a:br>
              <a:rPr lang="fr-FR" i="1" dirty="0" smtClean="0">
                <a:ea typeface="ＭＳ Ｐゴシック" charset="0"/>
                <a:cs typeface="ＭＳ Ｐゴシック" charset="0"/>
              </a:rPr>
            </a:br>
            <a:r>
              <a:rPr lang="fr-FR" i="1" dirty="0" smtClean="0">
                <a:ea typeface="ＭＳ Ｐゴシック" charset="0"/>
                <a:cs typeface="ＭＳ Ｐゴシック" charset="0"/>
              </a:rPr>
              <a:t>Remixer — modifier ce document</a:t>
            </a:r>
          </a:p>
          <a:p>
            <a:pPr defTabSz="461963" eaLnBrk="1" hangingPunct="1">
              <a:spcBef>
                <a:spcPct val="0"/>
              </a:spcBef>
              <a:defRPr/>
            </a:pPr>
            <a:endParaRPr lang="fr-FR" i="1" dirty="0" smtClean="0">
              <a:ea typeface="ＭＳ Ｐゴシック" charset="0"/>
              <a:cs typeface="ＭＳ Ｐゴシック" charset="0"/>
            </a:endParaRPr>
          </a:p>
          <a:p>
            <a:pPr marL="171450" indent="-171450" defTabSz="461963" eaLnBrk="1" hangingPunct="1">
              <a:spcBef>
                <a:spcPct val="0"/>
              </a:spcBef>
              <a:buFont typeface="Arial"/>
              <a:buChar char="•"/>
              <a:defRPr/>
            </a:pPr>
            <a:r>
              <a:rPr lang="fr-FR" i="1" dirty="0" smtClean="0">
                <a:ea typeface="ＭＳ Ｐゴシック" charset="0"/>
                <a:cs typeface="ＭＳ Ｐゴシック" charset="0"/>
              </a:rPr>
              <a:t>A condition de respecter les règles suivantes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Indication obligatoire de la paternité — Vous devez obligatoirement préciser l’origine « SUPINFO » du document au début de celui-ci de la même manière qu’indiqué par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Notamment en laissant obligatoirement la première et la dernière page du document, mais pas d'une manière qui suggérerait que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vous soutiennent ou approuvent votre utilisation du document, surtout si vous le modifiez. Dans ce dernier cas, il vous faudra obligatoirement supprimer le texte « SUPINFO Official Document » en tête de page et préciser notamment la page indiquant votre identité et les modifications principales apportées.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En dehors de ces dispositions, aucune autre modification de la première et de la dernière page du document n’est autorisée.</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NOTE IMPORTANTE : Ce document est mis à disposition selon le contrat CC-BY-NC-SA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disponible en ligne http://</a:t>
            </a:r>
            <a:r>
              <a:rPr lang="fr-FR" i="1" dirty="0" err="1" smtClean="0">
                <a:ea typeface="ＭＳ Ｐゴシック" charset="0"/>
                <a:cs typeface="ＭＳ Ｐゴシック" charset="0"/>
              </a:rPr>
              <a:t>creativecommons.org</a:t>
            </a:r>
            <a:r>
              <a:rPr lang="fr-FR" i="1" dirty="0" smtClean="0">
                <a:ea typeface="ＭＳ Ｐゴシック" charset="0"/>
                <a:cs typeface="ＭＳ Ｐゴシック" charset="0"/>
              </a:rPr>
              <a:t>/</a:t>
            </a:r>
            <a:r>
              <a:rPr lang="fr-FR" i="1" dirty="0" err="1" smtClean="0">
                <a:ea typeface="ＭＳ Ｐゴシック" charset="0"/>
                <a:cs typeface="ＭＳ Ｐゴシック" charset="0"/>
              </a:rPr>
              <a:t>licenses</a:t>
            </a:r>
            <a:r>
              <a:rPr lang="fr-FR" i="1" dirty="0" smtClean="0">
                <a:ea typeface="ＭＳ Ｐゴシック" charset="0"/>
                <a:cs typeface="ＭＳ Ｐゴシック" charset="0"/>
              </a:rPr>
              <a:t> ou par courrier postal à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171 Second Street, Suite 300, San Francisco, </a:t>
            </a:r>
            <a:r>
              <a:rPr lang="fr-FR" i="1" dirty="0" err="1" smtClean="0">
                <a:ea typeface="ＭＳ Ｐゴシック" charset="0"/>
                <a:cs typeface="ＭＳ Ｐゴシック" charset="0"/>
              </a:rPr>
              <a:t>California</a:t>
            </a:r>
            <a:r>
              <a:rPr lang="fr-FR" i="1" dirty="0" smtClean="0">
                <a:ea typeface="ＭＳ Ｐゴシック" charset="0"/>
                <a:cs typeface="ＭＳ Ｐゴシック" charset="0"/>
              </a:rPr>
              <a:t> 94105, USA modifié en ce sens que la première et la dernière page du document ne peuvent être supprimées en cas de reproduction, distribution, communication ou modification. Vous pouvez donc reproduire, remixer, arranger et adapter ce document à des fins non commerciales tant que vous respectez les règles de paternité et que les nouveaux documents sont protégés selon des termes identiques. Les autorisations au-delà du champ de cette licence peuvent être obtenues à </a:t>
            </a:r>
            <a:r>
              <a:rPr lang="fr-FR" i="1" dirty="0" err="1" smtClean="0">
                <a:ea typeface="ＭＳ Ｐゴシック" charset="0"/>
                <a:cs typeface="ＭＳ Ｐゴシック" charset="0"/>
              </a:rPr>
              <a:t>support@supinfo.com</a:t>
            </a:r>
            <a:r>
              <a:rPr lang="fr-FR" i="1" dirty="0" smtClean="0">
                <a:ea typeface="ＭＳ Ｐゴシック" charset="0"/>
                <a:cs typeface="ＭＳ Ｐゴシック" charset="0"/>
              </a:rPr>
              <a: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EDUCINVEST - Rue Ducale, 29 - 1000 Brussels </a:t>
            </a:r>
            <a:r>
              <a:rPr lang="fr-FR" i="1" dirty="0" err="1" smtClean="0">
                <a:ea typeface="ＭＳ Ｐゴシック" charset="0"/>
                <a:cs typeface="ＭＳ Ｐゴシック" charset="0"/>
              </a:rPr>
              <a:t>Belgium</a:t>
            </a:r>
            <a:r>
              <a:rPr lang="fr-FR" i="1" dirty="0" smtClean="0">
                <a:ea typeface="ＭＳ Ｐゴシック" charset="0"/>
                <a:cs typeface="ＭＳ Ｐゴシック" charset="0"/>
              </a:rPr>
              <a:t> . </a:t>
            </a:r>
            <a:r>
              <a:rPr lang="fr-FR" i="1" dirty="0" err="1" smtClean="0">
                <a:ea typeface="ＭＳ Ｐゴシック" charset="0"/>
                <a:cs typeface="ＭＳ Ｐゴシック" charset="0"/>
              </a:rPr>
              <a:t>www.supinfo.com</a:t>
            </a:r>
            <a:r>
              <a:rPr lang="fr-FR" i="1" dirty="0" smtClean="0">
                <a:ea typeface="ＭＳ Ｐゴシック" charset="0"/>
                <a:cs typeface="ＭＳ Ｐゴシック" charset="0"/>
              </a:rPr>
              <a:t> </a:t>
            </a:r>
          </a:p>
          <a:p>
            <a:pPr defTabSz="461963" eaLnBrk="1" hangingPunct="1">
              <a:spcBef>
                <a:spcPct val="0"/>
              </a:spcBef>
            </a:pPr>
            <a:endParaRPr lang="fr-FR" dirty="0" smtClean="0">
              <a:latin typeface="Arial" pitchFamily="34" charset="0"/>
              <a:ea typeface="ＭＳ Ｐゴシック" pitchFamily="34" charset="-128"/>
            </a:endParaRPr>
          </a:p>
          <a:p>
            <a:pPr defTabSz="461963" eaLnBrk="1" hangingPunct="1">
              <a:spcBef>
                <a:spcPct val="0"/>
              </a:spcBef>
            </a:pPr>
            <a:endParaRPr lang="fr-FR" dirty="0" smtClean="0">
              <a:latin typeface="Arial" pitchFamily="34" charset="0"/>
              <a:ea typeface="ＭＳ Ｐゴシック" pitchFamily="34" charset="-128"/>
            </a:endParaRPr>
          </a:p>
        </p:txBody>
      </p:sp>
      <p:sp>
        <p:nvSpPr>
          <p:cNvPr id="32772" name="Espace réservé du numéro de diapositive 3"/>
          <p:cNvSpPr>
            <a:spLocks noGrp="1"/>
          </p:cNvSpPr>
          <p:nvPr>
            <p:ph type="sldNum" sz="quarter" idx="5"/>
          </p:nvPr>
        </p:nvSpPr>
        <p:spPr>
          <a:noFill/>
        </p:spPr>
        <p:txBody>
          <a:bodyPr/>
          <a:lstStyle/>
          <a:p>
            <a:fld id="{84C3C27A-FE85-4025-83C4-ED52E72ED52D}" type="slidenum">
              <a:rPr lang="fr-FR"/>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Datastore</a:t>
            </a:r>
            <a:r>
              <a:rPr lang="en-US" dirty="0" smtClean="0"/>
              <a:t>/Datastore.201-590315.en.html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Datastore</a:t>
            </a:r>
            <a:r>
              <a:rPr lang="en-US" dirty="0" smtClean="0"/>
              <a:t>/Datastore.201-590315.en.html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scope for a </a:t>
            </a:r>
            <a:r>
              <a:rPr lang="en-US" dirty="0" err="1" smtClean="0"/>
              <a:t>datastore</a:t>
            </a:r>
            <a:r>
              <a:rPr lang="en-US" dirty="0" smtClean="0"/>
              <a:t> class method must be Public for you to be able to call it in a REST request.</a:t>
            </a:r>
          </a:p>
          <a:p>
            <a:r>
              <a:rPr lang="en-US" dirty="0" smtClean="0"/>
              <a:t>If you do not have the permissions to execute the </a:t>
            </a:r>
            <a:r>
              <a:rPr lang="en-US" dirty="0" err="1" smtClean="0"/>
              <a:t>datastore</a:t>
            </a:r>
            <a:r>
              <a:rPr lang="en-US" dirty="0" smtClean="0"/>
              <a:t> class method, you will receive the following error: </a:t>
            </a:r>
          </a:p>
          <a:p>
            <a:r>
              <a:rPr lang="en-US" dirty="0" smtClean="0"/>
              <a:t>{ "__ERROR": [ { "message": "No permission to execute method </a:t>
            </a:r>
            <a:r>
              <a:rPr lang="en-US" dirty="0" err="1" smtClean="0"/>
              <a:t>getHighSalaries</a:t>
            </a:r>
            <a:r>
              <a:rPr lang="en-US" dirty="0" smtClean="0"/>
              <a:t> in </a:t>
            </a:r>
            <a:r>
              <a:rPr lang="en-US" dirty="0" err="1" smtClean="0"/>
              <a:t>dataClass</a:t>
            </a:r>
            <a:r>
              <a:rPr lang="en-US" dirty="0" smtClean="0"/>
              <a:t> Employee", "</a:t>
            </a:r>
            <a:r>
              <a:rPr lang="en-US" dirty="0" err="1" smtClean="0"/>
              <a:t>componentSignature</a:t>
            </a:r>
            <a:r>
              <a:rPr lang="en-US" dirty="0" smtClean="0"/>
              <a:t>": "</a:t>
            </a:r>
            <a:r>
              <a:rPr lang="en-US" dirty="0" err="1" smtClean="0"/>
              <a:t>dbmg</a:t>
            </a:r>
            <a:r>
              <a:rPr lang="en-US" dirty="0" smtClean="0"/>
              <a:t>", "</a:t>
            </a:r>
            <a:r>
              <a:rPr lang="en-US" dirty="0" err="1" smtClean="0"/>
              <a:t>errCode</a:t>
            </a:r>
            <a:r>
              <a:rPr lang="en-US" dirty="0" smtClean="0"/>
              <a:t>": 1561 } ]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p>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2013-03-19</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12</a:t>
            </a:fld>
            <a:endParaRPr lang="en-US"/>
          </a:p>
        </p:txBody>
      </p:sp>
    </p:spTree>
    <p:extLst>
      <p:ext uri="{BB962C8B-B14F-4D97-AF65-F5344CB8AC3E}">
        <p14:creationId xmlns:p14="http://schemas.microsoft.com/office/powerpoint/2010/main" val="384758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775359"/>
            <a:ext cx="7772400" cy="1225021"/>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658045C-28A7-48F6-9A39-0A68DC976A2B}" type="datetimeFigureOut">
              <a:rPr lang="fr-FR"/>
              <a:pPr>
                <a:defRPr/>
              </a:pPr>
              <a:t>2013-03-19</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1FFD8CC-CFD6-4A8D-BE35-DE16CEECCC64}"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FF91C60-3044-400C-A03F-634E1DB9EF37}" type="datetimeFigureOut">
              <a:rPr lang="fr-FR"/>
              <a:pPr>
                <a:defRPr/>
              </a:pPr>
              <a:t>2013-03-19</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91D214D-10A5-4144-AFB0-EAE68476768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28870"/>
            <a:ext cx="2057400" cy="4876271"/>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457200" y="228870"/>
            <a:ext cx="6019800" cy="4876271"/>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838CE58-55A4-4F27-B112-23D282F2AE52}" type="datetimeFigureOut">
              <a:rPr lang="fr-FR"/>
              <a:pPr>
                <a:defRPr/>
              </a:pPr>
              <a:t>2013-03-19</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7992CC1-6A43-457B-A3C0-4C91109FC2F1}" type="slidenum">
              <a:rPr lang="fr-FR"/>
              <a:pPr>
                <a:defRPr/>
              </a:pPr>
              <a:t>‹#›</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1116013" y="337220"/>
            <a:ext cx="7776467" cy="504056"/>
          </a:xfrm>
        </p:spPr>
        <p:txBody>
          <a:bodyPr/>
          <a:lstStyle/>
          <a:p>
            <a:r>
              <a:rPr lang="fr-FR" dirty="0" smtClean="0"/>
              <a:t>Cliquez et modifiez le titre</a:t>
            </a:r>
            <a:endParaRPr lang="fr-FR" dirty="0"/>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8" name="Content Placeholder 7"/>
          <p:cNvSpPr>
            <a:spLocks noGrp="1"/>
          </p:cNvSpPr>
          <p:nvPr>
            <p:ph sz="quarter" idx="13"/>
          </p:nvPr>
        </p:nvSpPr>
        <p:spPr>
          <a:xfrm>
            <a:off x="1116013" y="0"/>
            <a:ext cx="7777162" cy="336550"/>
          </a:xfrm>
        </p:spPr>
        <p:txBody>
          <a:bodyPr/>
          <a:lstStyle>
            <a:lvl1pPr marL="0" indent="0">
              <a:buNone/>
              <a:defRPr sz="1800"/>
            </a:lvl1pPr>
          </a:lstStyle>
          <a:p>
            <a:pPr lvl="0"/>
            <a:r>
              <a:rPr lang="fr-FR" smtClean="0"/>
              <a:t>Click to edit Master text styles</a:t>
            </a:r>
          </a:p>
        </p:txBody>
      </p:sp>
      <p:sp>
        <p:nvSpPr>
          <p:cNvPr id="5" name="Espace réservé de la date 3"/>
          <p:cNvSpPr>
            <a:spLocks noGrp="1"/>
          </p:cNvSpPr>
          <p:nvPr>
            <p:ph type="dt" sz="half" idx="14"/>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29E81E79-DFAC-414F-9DD2-ED5820F0726F}" type="datetimeFigureOut">
              <a:rPr lang="fr-FR"/>
              <a:pPr/>
              <a:t>2013-03-19</a:t>
            </a:fld>
            <a:endParaRPr lang="fr-FR"/>
          </a:p>
        </p:txBody>
      </p:sp>
      <p:sp>
        <p:nvSpPr>
          <p:cNvPr id="6" name="Espace réservé du pied de page 4"/>
          <p:cNvSpPr>
            <a:spLocks noGrp="1"/>
          </p:cNvSpPr>
          <p:nvPr>
            <p:ph type="ftr" sz="quarter" idx="15"/>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r>
              <a:rPr lang="en-US"/>
              <a:t>Copyright © 2004-2005 NameOfTheOrganization.  All rights reserved.</a:t>
            </a:r>
          </a:p>
        </p:txBody>
      </p:sp>
      <p:sp>
        <p:nvSpPr>
          <p:cNvPr id="7" name="Espace réservé du numéro de diapositive 5"/>
          <p:cNvSpPr>
            <a:spLocks noGrp="1"/>
          </p:cNvSpPr>
          <p:nvPr>
            <p:ph type="sldNum" sz="quarter" idx="16"/>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35EA7CBC-E766-4E40-8511-26A6BCD81354}" type="slidenum">
              <a:rPr lang="fr-F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26A8FD-4383-432C-89D1-4BA533796EDD}" type="datetimeFigureOut">
              <a:rPr lang="fr-FR"/>
              <a:pPr>
                <a:defRPr/>
              </a:pPr>
              <a:t>2013-03-19</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D79EFE8-A335-4C9D-8EA4-806E0B95C1F1}"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3672419"/>
            <a:ext cx="7772400" cy="1135063"/>
          </a:xfrm>
        </p:spPr>
        <p:txBody>
          <a:bodyPr anchor="t"/>
          <a:lstStyle>
            <a:lvl1pPr algn="l">
              <a:defRPr sz="4000" b="1" cap="all"/>
            </a:lvl1pPr>
          </a:lstStyle>
          <a:p>
            <a:r>
              <a:rPr lang="fr-FR" smtClean="0"/>
              <a:t>Cliquez et modifiez le titre</a:t>
            </a:r>
            <a:endParaRPr lang="fr-FR"/>
          </a:p>
        </p:txBody>
      </p:sp>
      <p:sp>
        <p:nvSpPr>
          <p:cNvPr id="3" name="Espace réservé du texte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DB5007-CCCC-4269-8A8C-E90EFD1D1F2C}" type="datetimeFigureOut">
              <a:rPr lang="fr-FR"/>
              <a:pPr>
                <a:defRPr/>
              </a:pPr>
              <a:t>2013-03-19</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7F2939D-07EB-4683-9024-903831CF447A}"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457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EE36BC4-2A08-42D4-AC41-9DAC2E0B7D74}" type="datetimeFigureOut">
              <a:rPr lang="fr-FR"/>
              <a:pPr>
                <a:defRPr/>
              </a:pPr>
              <a:t>2013-03-19</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B46FE078-AF85-4CA7-BFF7-B2EB062AC052}"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et modifiez le titre</a:t>
            </a:r>
            <a:endParaRPr lang="fr-FR"/>
          </a:p>
        </p:txBody>
      </p:sp>
      <p:sp>
        <p:nvSpPr>
          <p:cNvPr id="3" name="Espace réservé du texte 2"/>
          <p:cNvSpPr>
            <a:spLocks noGrp="1"/>
          </p:cNvSpPr>
          <p:nvPr>
            <p:ph type="body" idx="1"/>
          </p:nvPr>
        </p:nvSpPr>
        <p:spPr>
          <a:xfrm>
            <a:off x="457200" y="1279261"/>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33" y="1279261"/>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33"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1984081A-A807-4890-8799-B7AE6C296295}" type="datetimeFigureOut">
              <a:rPr lang="fr-FR"/>
              <a:pPr>
                <a:defRPr/>
              </a:pPr>
              <a:t>2013-03-19</a:t>
            </a:fld>
            <a:endParaRPr lang="fr-FR"/>
          </a:p>
        </p:txBody>
      </p:sp>
      <p:sp>
        <p:nvSpPr>
          <p:cNvPr id="8" name="Espace réservé du pied de page 7"/>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9" name="Espace réservé du numéro de diapositive 8"/>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A116D2F4-A341-4E59-B839-45DF3B526D2E}"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433DD74-9DDF-4627-B2A8-BEF3B7014055}" type="datetimeFigureOut">
              <a:rPr lang="fr-FR"/>
              <a:pPr>
                <a:defRPr/>
              </a:pPr>
              <a:t>2013-03-19</a:t>
            </a:fld>
            <a:endParaRPr lang="fr-FR"/>
          </a:p>
        </p:txBody>
      </p:sp>
      <p:sp>
        <p:nvSpPr>
          <p:cNvPr id="4" name="Espace réservé du pied de page 3"/>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5" name="Espace réservé du numéro de diapositive 4"/>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46107D9-2CF4-4069-A4F9-F6BFE0B44D6C}"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B7234C6-9D10-4093-9543-312882F4F177}" type="datetimeFigureOut">
              <a:rPr lang="fr-FR"/>
              <a:pPr>
                <a:defRPr/>
              </a:pPr>
              <a:t>2013-03-19</a:t>
            </a:fld>
            <a:endParaRPr lang="fr-FR"/>
          </a:p>
        </p:txBody>
      </p:sp>
      <p:sp>
        <p:nvSpPr>
          <p:cNvPr id="3" name="Espace réservé du pied de page 2"/>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4" name="Espace réservé du numéro de diapositive 3"/>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ABC6178-461C-4BD0-9B54-309BB8312672}"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11" y="227541"/>
            <a:ext cx="3008313" cy="968376"/>
          </a:xfrm>
        </p:spPr>
        <p:txBody>
          <a:bodyPr anchor="b"/>
          <a:lstStyle>
            <a:lvl1pPr algn="l">
              <a:defRPr sz="2000" b="1"/>
            </a:lvl1pPr>
          </a:lstStyle>
          <a:p>
            <a:r>
              <a:rPr lang="fr-FR" smtClean="0"/>
              <a:t>Cliquez et modifiez le titre</a:t>
            </a:r>
            <a:endParaRPr lang="fr-FR"/>
          </a:p>
        </p:txBody>
      </p:sp>
      <p:sp>
        <p:nvSpPr>
          <p:cNvPr id="3" name="Espace réservé du contenu 2"/>
          <p:cNvSpPr>
            <a:spLocks noGrp="1"/>
          </p:cNvSpPr>
          <p:nvPr>
            <p:ph idx="1"/>
          </p:nvPr>
        </p:nvSpPr>
        <p:spPr>
          <a:xfrm>
            <a:off x="3575050" y="227546"/>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11"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F3D4983-7BA2-411E-B7C6-D727698C63A3}" type="datetimeFigureOut">
              <a:rPr lang="fr-FR"/>
              <a:pPr>
                <a:defRPr/>
              </a:pPr>
              <a:t>2013-03-19</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41A612C5-ADBE-407C-A149-5B7DBBCB9509}"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000500"/>
            <a:ext cx="5486400" cy="472283"/>
          </a:xfrm>
        </p:spPr>
        <p:txBody>
          <a:bodyPr anchor="b"/>
          <a:lstStyle>
            <a:lvl1pPr algn="l">
              <a:defRPr sz="2000" b="1"/>
            </a:lvl1pPr>
          </a:lstStyle>
          <a:p>
            <a:r>
              <a:rPr lang="fr-FR" smtClean="0"/>
              <a:t>Cliquez et modifiez le titre</a:t>
            </a:r>
            <a:endParaRPr lang="fr-FR"/>
          </a:p>
        </p:txBody>
      </p:sp>
      <p:sp>
        <p:nvSpPr>
          <p:cNvPr id="3" name="Espace réservé pour une image  2"/>
          <p:cNvSpPr>
            <a:spLocks noGrp="1"/>
          </p:cNvSpPr>
          <p:nvPr>
            <p:ph type="pic" idx="1"/>
          </p:nvPr>
        </p:nvSpPr>
        <p:spPr>
          <a:xfrm>
            <a:off x="1792288" y="510646"/>
            <a:ext cx="5486400" cy="34290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fr-FR" noProof="0" smtClean="0"/>
              <a:t>Faire glisser l'image vers l'espace réservé ou cliquer sur l'icône pour l'ajouter</a:t>
            </a:r>
            <a:endParaRPr lang="fr-FR" noProof="0"/>
          </a:p>
        </p:txBody>
      </p:sp>
      <p:sp>
        <p:nvSpPr>
          <p:cNvPr id="4" name="Espace réservé du texte 3"/>
          <p:cNvSpPr>
            <a:spLocks noGrp="1"/>
          </p:cNvSpPr>
          <p:nvPr>
            <p:ph type="body" sz="half" idx="2"/>
          </p:nvPr>
        </p:nvSpPr>
        <p:spPr>
          <a:xfrm>
            <a:off x="1792288" y="4472786"/>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81B4CFD4-017E-4D30-A3AD-20FFA767F724}" type="datetimeFigureOut">
              <a:rPr lang="fr-FR"/>
              <a:pPr>
                <a:defRPr/>
              </a:pPr>
              <a:t>2013-03-19</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13AB0C8-3393-415B-AA1D-514982E3CED1}"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Image 4" descr="CarteDuMonde_AvecPoint.jpg"/>
          <p:cNvPicPr>
            <a:picLocks noChangeAspect="1"/>
          </p:cNvPicPr>
          <p:nvPr userDrawn="1"/>
        </p:nvPicPr>
        <p:blipFill>
          <a:blip r:embed="rId14" cstate="print"/>
          <a:srcRect/>
          <a:stretch>
            <a:fillRect/>
          </a:stretch>
        </p:blipFill>
        <p:spPr bwMode="auto">
          <a:xfrm>
            <a:off x="5148263" y="0"/>
            <a:ext cx="4002087" cy="1990725"/>
          </a:xfrm>
          <a:prstGeom prst="rect">
            <a:avLst/>
          </a:prstGeom>
          <a:noFill/>
          <a:ln w="9525">
            <a:noFill/>
            <a:miter lim="800000"/>
            <a:headEnd/>
            <a:tailEnd/>
          </a:ln>
        </p:spPr>
      </p:pic>
      <p:sp>
        <p:nvSpPr>
          <p:cNvPr id="1027" name="Espace réservé du titre 1"/>
          <p:cNvSpPr>
            <a:spLocks noGrp="1"/>
          </p:cNvSpPr>
          <p:nvPr>
            <p:ph type="title"/>
          </p:nvPr>
        </p:nvSpPr>
        <p:spPr bwMode="auto">
          <a:xfrm>
            <a:off x="1116013" y="0"/>
            <a:ext cx="7956550" cy="8080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Cliquez et modifiez le titre</a:t>
            </a:r>
          </a:p>
        </p:txBody>
      </p:sp>
      <p:sp>
        <p:nvSpPr>
          <p:cNvPr id="1028" name="Espace réservé du texte 2"/>
          <p:cNvSpPr>
            <a:spLocks noGrp="1"/>
          </p:cNvSpPr>
          <p:nvPr>
            <p:ph type="body" idx="1"/>
          </p:nvPr>
        </p:nvSpPr>
        <p:spPr bwMode="auto">
          <a:xfrm>
            <a:off x="457200" y="1128713"/>
            <a:ext cx="8435975"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2" name="Rectangle 1"/>
          <p:cNvSpPr>
            <a:spLocks noChangeArrowheads="1"/>
          </p:cNvSpPr>
          <p:nvPr userDrawn="1"/>
        </p:nvSpPr>
        <p:spPr bwMode="auto">
          <a:xfrm>
            <a:off x="0" y="5329238"/>
            <a:ext cx="9144000" cy="407987"/>
          </a:xfrm>
          <a:prstGeom prst="rect">
            <a:avLst/>
          </a:prstGeom>
          <a:solidFill>
            <a:schemeClr val="tx1"/>
          </a:solidFill>
          <a:ln w="9525">
            <a:solidFill>
              <a:srgbClr val="000000"/>
            </a:solidFill>
            <a:miter lim="800000"/>
            <a:headEnd/>
            <a:tailEnd/>
          </a:ln>
          <a:effectLst>
            <a:outerShdw dist="23000" dir="5400000" rotWithShape="0">
              <a:srgbClr val="808080">
                <a:alpha val="34999"/>
              </a:srgbClr>
            </a:outerShdw>
          </a:effectLst>
        </p:spPr>
        <p:txBody>
          <a:bodyPr anchor="ctr"/>
          <a:lstStyle/>
          <a:p>
            <a:pPr>
              <a:defRPr/>
            </a:pPr>
            <a:r>
              <a:rPr lang="fr-FR" sz="900">
                <a:solidFill>
                  <a:srgbClr val="FFFFFF"/>
                </a:solidFill>
                <a:latin typeface="Calibri" pitchFamily="34" charset="0"/>
              </a:rPr>
              <a:t>© SUPINFO International University – http://www.supinfo.com</a:t>
            </a:r>
          </a:p>
        </p:txBody>
      </p:sp>
      <p:pic>
        <p:nvPicPr>
          <p:cNvPr id="1030" name="Image 2"/>
          <p:cNvPicPr>
            <a:picLocks noChangeAspect="1"/>
          </p:cNvPicPr>
          <p:nvPr userDrawn="1"/>
        </p:nvPicPr>
        <p:blipFill>
          <a:blip r:embed="rId15" cstate="print"/>
          <a:srcRect/>
          <a:stretch>
            <a:fillRect/>
          </a:stretch>
        </p:blipFill>
        <p:spPr bwMode="auto">
          <a:xfrm>
            <a:off x="7740650" y="5305425"/>
            <a:ext cx="1362075" cy="43338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462" r:id="rId1"/>
    <p:sldLayoutId id="2147484463" r:id="rId2"/>
    <p:sldLayoutId id="2147484464" r:id="rId3"/>
    <p:sldLayoutId id="2147484465" r:id="rId4"/>
    <p:sldLayoutId id="2147484466" r:id="rId5"/>
    <p:sldLayoutId id="2147484467" r:id="rId6"/>
    <p:sldLayoutId id="2147484468" r:id="rId7"/>
    <p:sldLayoutId id="2147484469" r:id="rId8"/>
    <p:sldLayoutId id="2147484470" r:id="rId9"/>
    <p:sldLayoutId id="2147484471" r:id="rId10"/>
    <p:sldLayoutId id="2147484472" r:id="rId11"/>
    <p:sldLayoutId id="2147484473" r:id="rId12"/>
  </p:sldLayoutIdLst>
  <p:txStyles>
    <p:titleStyle>
      <a:lvl1pPr algn="l" defTabSz="457200" rtl="0" eaLnBrk="0" fontAlgn="base" hangingPunct="0">
        <a:spcBef>
          <a:spcPct val="0"/>
        </a:spcBef>
        <a:spcAft>
          <a:spcPct val="0"/>
        </a:spcAft>
        <a:defRPr sz="3600" b="1" kern="1200">
          <a:solidFill>
            <a:schemeClr val="tx1"/>
          </a:solidFill>
          <a:latin typeface="+mj-lt"/>
          <a:ea typeface="ＭＳ Ｐゴシック" charset="0"/>
          <a:cs typeface="ＭＳ Ｐゴシック" charset="0"/>
        </a:defRPr>
      </a:lvl1pPr>
      <a:lvl2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2pPr>
      <a:lvl3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3pPr>
      <a:lvl4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4pPr>
      <a:lvl5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5pPr>
      <a:lvl6pPr marL="4572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 Id="rId3" Type="http://schemas.microsoft.com/office/2007/relationships/hdphoto" Target="../media/hdphoto2.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3" Type="http://schemas.openxmlformats.org/officeDocument/2006/relationships/hyperlink" Target="http://doc.wakanda.org/Datastore/Datastore-Class.201-595978.en.html" TargetMode="External"/><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hyperlink" Target="http://doc.wakanda.org/Datastore/Entity-Collection.201-596841.en.html" TargetMode="External"/><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9.png"/></Relationships>
</file>

<file path=ppt/slides/_rels/slide4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5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2.xml.rels><?xml version="1.0" encoding="UTF-8" standalone="yes"?>
<Relationships xmlns="http://schemas.openxmlformats.org/package/2006/relationships"><Relationship Id="rId3" Type="http://schemas.openxmlformats.org/officeDocument/2006/relationships/hyperlink" Target="http://doc.wakanda.org/home2.en.html%23/HTTP-REST/Manipulating-Data.201-808590.en.html" TargetMode="External"/><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9.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9.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9.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9.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9.png"/></Relationships>
</file>

<file path=ppt/slides/_rels/slide7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73.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microsoft.com/office/2007/relationships/hdphoto" Target="../media/hdphoto3.wdp"/><Relationship Id="rId1" Type="http://schemas.openxmlformats.org/officeDocument/2006/relationships/slideLayout" Target="../slideLayouts/slideLayout12.xml"/><Relationship Id="rId2"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 12" descr="SignOfSuccess_NoirSurFondTransparent.png"/>
          <p:cNvPicPr>
            <a:picLocks noChangeAspect="1"/>
          </p:cNvPicPr>
          <p:nvPr/>
        </p:nvPicPr>
        <p:blipFill>
          <a:blip r:embed="rId3" cstate="print"/>
          <a:srcRect/>
          <a:stretch>
            <a:fillRect/>
          </a:stretch>
        </p:blipFill>
        <p:spPr bwMode="auto">
          <a:xfrm>
            <a:off x="395288" y="354013"/>
            <a:ext cx="3097212" cy="1457325"/>
          </a:xfrm>
          <a:prstGeom prst="rect">
            <a:avLst/>
          </a:prstGeom>
          <a:noFill/>
          <a:ln w="9525">
            <a:noFill/>
            <a:miter lim="800000"/>
            <a:headEnd/>
            <a:tailEnd/>
          </a:ln>
        </p:spPr>
      </p:pic>
      <p:sp>
        <p:nvSpPr>
          <p:cNvPr id="16" name="ZoneTexte 15"/>
          <p:cNvSpPr txBox="1"/>
          <p:nvPr/>
        </p:nvSpPr>
        <p:spPr>
          <a:xfrm>
            <a:off x="898525" y="2603500"/>
            <a:ext cx="7916863" cy="1785104"/>
          </a:xfrm>
          <a:prstGeom prst="rect">
            <a:avLst/>
          </a:prstGeom>
          <a:noFill/>
        </p:spPr>
        <p:txBody>
          <a:bodyPr>
            <a:spAutoFit/>
          </a:bodyPr>
          <a:lstStyle/>
          <a:p>
            <a:pPr>
              <a:defRPr/>
            </a:pPr>
            <a:r>
              <a:rPr lang="en-US" sz="3200" dirty="0" err="1" smtClean="0">
                <a:latin typeface="Myriad Pro"/>
                <a:ea typeface="MS PGothic" charset="0"/>
                <a:cs typeface="Myriad Pro"/>
              </a:rPr>
              <a:t>Wakanda</a:t>
            </a:r>
            <a:endParaRPr lang="en-US" sz="3200" dirty="0" smtClean="0">
              <a:latin typeface="Myriad Pro"/>
              <a:ea typeface="MS PGothic" charset="0"/>
              <a:cs typeface="Myriad Pro"/>
            </a:endParaRPr>
          </a:p>
          <a:p>
            <a:pPr>
              <a:defRPr/>
            </a:pP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a:solidFill>
                  <a:schemeClr val="tx1">
                    <a:lumMod val="95000"/>
                    <a:lumOff val="5000"/>
                  </a:schemeClr>
                </a:solidFill>
                <a:latin typeface="Verdana" charset="0"/>
                <a:ea typeface="ＭＳ Ｐゴシック" charset="0"/>
                <a:cs typeface="ＭＳ Ｐゴシック" charset="0"/>
              </a:rPr>
              <a:t>Build </a:t>
            </a:r>
            <a:r>
              <a:rPr lang="en-US" dirty="0" smtClean="0">
                <a:solidFill>
                  <a:schemeClr val="tx1">
                    <a:lumMod val="95000"/>
                    <a:lumOff val="5000"/>
                  </a:schemeClr>
                </a:solidFill>
                <a:latin typeface="Verdana" charset="0"/>
                <a:ea typeface="ＭＳ Ｐゴシック" charset="0"/>
                <a:cs typeface="ＭＳ Ｐゴシック" charset="0"/>
              </a:rPr>
              <a:t>web and mobile </a:t>
            </a:r>
            <a:r>
              <a:rPr lang="en-US" dirty="0">
                <a:solidFill>
                  <a:schemeClr val="tx1">
                    <a:lumMod val="95000"/>
                    <a:lumOff val="5000"/>
                  </a:schemeClr>
                </a:solidFill>
                <a:latin typeface="Verdana" charset="0"/>
                <a:ea typeface="ＭＳ Ｐゴシック" charset="0"/>
                <a:cs typeface="ＭＳ Ｐゴシック" charset="0"/>
              </a:rPr>
              <a:t>business apps </a:t>
            </a: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smtClean="0">
                <a:solidFill>
                  <a:schemeClr val="tx1">
                    <a:lumMod val="95000"/>
                    <a:lumOff val="5000"/>
                  </a:schemeClr>
                </a:solidFill>
                <a:latin typeface="Verdana" charset="0"/>
                <a:ea typeface="ＭＳ Ｐゴシック" charset="0"/>
                <a:cs typeface="ＭＳ Ｐゴシック" charset="0"/>
              </a:rPr>
              <a:t>with </a:t>
            </a:r>
            <a:r>
              <a:rPr lang="en-US" dirty="0">
                <a:solidFill>
                  <a:schemeClr val="tx1">
                    <a:lumMod val="95000"/>
                    <a:lumOff val="5000"/>
                  </a:schemeClr>
                </a:solidFill>
                <a:latin typeface="Verdana" charset="0"/>
                <a:ea typeface="ＭＳ Ｐゴシック" charset="0"/>
                <a:cs typeface="ＭＳ Ｐゴシック" charset="0"/>
              </a:rPr>
              <a:t>a complete JavaScript stack</a:t>
            </a: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a:solidFill>
                <a:schemeClr val="tx1">
                  <a:lumMod val="95000"/>
                  <a:lumOff val="5000"/>
                </a:schemeClr>
              </a:solidFill>
              <a:latin typeface="Verdana" charset="0"/>
              <a:ea typeface="ＭＳ Ｐゴシック" charset="0"/>
              <a:cs typeface="ＭＳ Ｐゴシック" charset="0"/>
            </a:endParaRPr>
          </a:p>
        </p:txBody>
      </p:sp>
      <p:pic>
        <p:nvPicPr>
          <p:cNvPr id="2" name="Picture 1" descr="Screen Shot 2013-03-06 at 10.56.31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592" y="2281436"/>
            <a:ext cx="3168352" cy="1142921"/>
          </a:xfrm>
          <a:prstGeom prst="rect">
            <a:avLst/>
          </a:prstGeom>
        </p:spPr>
      </p:pic>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backgroundRemoval t="4667" b="95667" l="10000" r="90000"/>
                    </a14:imgEffect>
                  </a14:imgLayer>
                </a14:imgProps>
              </a:ext>
            </a:extLst>
          </a:blip>
          <a:stretch>
            <a:fillRect/>
          </a:stretch>
        </p:blipFill>
        <p:spPr>
          <a:xfrm>
            <a:off x="5586536" y="1777380"/>
            <a:ext cx="3233936" cy="323393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3-03-06 at 11.40.4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520" y="-39656"/>
            <a:ext cx="9324528" cy="5561452"/>
          </a:xfrm>
          <a:prstGeom prst="rect">
            <a:avLst/>
          </a:prstGeom>
        </p:spPr>
      </p:pic>
    </p:spTree>
    <p:extLst>
      <p:ext uri="{BB962C8B-B14F-4D97-AF65-F5344CB8AC3E}">
        <p14:creationId xmlns:p14="http://schemas.microsoft.com/office/powerpoint/2010/main" val="136579502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3-03-06 at 12.31.2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453779"/>
          </a:xfrm>
          <a:prstGeom prst="rect">
            <a:avLst/>
          </a:prstGeom>
        </p:spPr>
      </p:pic>
    </p:spTree>
    <p:extLst>
      <p:ext uri="{BB962C8B-B14F-4D97-AF65-F5344CB8AC3E}">
        <p14:creationId xmlns:p14="http://schemas.microsoft.com/office/powerpoint/2010/main" val="164634742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Studio is the IDE of the platform</a:t>
            </a:r>
          </a:p>
          <a:p>
            <a:endParaRPr lang="en-US" dirty="0" smtClean="0"/>
          </a:p>
          <a:p>
            <a:r>
              <a:rPr lang="en-US" dirty="0" smtClean="0"/>
              <a:t>It is comprised of :</a:t>
            </a:r>
          </a:p>
          <a:p>
            <a:pPr lvl="1"/>
            <a:r>
              <a:rPr lang="en-US" dirty="0" smtClean="0"/>
              <a:t>Solution Manager</a:t>
            </a:r>
          </a:p>
          <a:p>
            <a:pPr lvl="1"/>
            <a:r>
              <a:rPr lang="en-US" dirty="0" err="1" smtClean="0"/>
              <a:t>Datastore</a:t>
            </a:r>
            <a:r>
              <a:rPr lang="en-US" dirty="0" smtClean="0"/>
              <a:t> Model Designer</a:t>
            </a:r>
          </a:p>
          <a:p>
            <a:pPr lvl="1"/>
            <a:r>
              <a:rPr lang="en-US" dirty="0" smtClean="0"/>
              <a:t>GUI Designer</a:t>
            </a:r>
          </a:p>
          <a:p>
            <a:pPr lvl="1"/>
            <a:r>
              <a:rPr lang="en-US" dirty="0" smtClean="0"/>
              <a:t>Code Editor</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Studio</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400136587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provide an advanced client-side Framework made up of :</a:t>
            </a:r>
          </a:p>
          <a:p>
            <a:pPr lvl="1"/>
            <a:endParaRPr lang="en-US" dirty="0" smtClean="0"/>
          </a:p>
          <a:p>
            <a:pPr lvl="1"/>
            <a:r>
              <a:rPr lang="en-US" dirty="0" smtClean="0"/>
              <a:t>A data provider to communicate with the server</a:t>
            </a:r>
          </a:p>
          <a:p>
            <a:pPr lvl="1"/>
            <a:endParaRPr lang="en-US" dirty="0" smtClean="0"/>
          </a:p>
          <a:p>
            <a:pPr lvl="1"/>
            <a:r>
              <a:rPr lang="en-US" dirty="0" smtClean="0"/>
              <a:t>Widgets on the browser-based front-end, and a </a:t>
            </a:r>
            <a:r>
              <a:rPr lang="en-US" dirty="0" err="1" smtClean="0"/>
              <a:t>datasource</a:t>
            </a:r>
            <a:r>
              <a:rPr lang="en-US" dirty="0" smtClean="0"/>
              <a:t> between them</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44740066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9" name="Picture 8"/>
          <p:cNvPicPr>
            <a:picLocks noChangeAspect="1"/>
          </p:cNvPicPr>
          <p:nvPr/>
        </p:nvPicPr>
        <p:blipFill>
          <a:blip r:embed="rId4"/>
          <a:stretch>
            <a:fillRect/>
          </a:stretch>
        </p:blipFill>
        <p:spPr>
          <a:xfrm>
            <a:off x="827584" y="1277735"/>
            <a:ext cx="7236296" cy="3956029"/>
          </a:xfrm>
          <a:prstGeom prst="rect">
            <a:avLst/>
          </a:prstGeom>
        </p:spPr>
      </p:pic>
    </p:spTree>
    <p:extLst>
      <p:ext uri="{BB962C8B-B14F-4D97-AF65-F5344CB8AC3E}">
        <p14:creationId xmlns:p14="http://schemas.microsoft.com/office/powerpoint/2010/main" val="176808843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Data provider communicates directly with the </a:t>
            </a:r>
            <a:r>
              <a:rPr lang="en-US" dirty="0"/>
              <a:t>server </a:t>
            </a:r>
            <a:r>
              <a:rPr lang="en-US" dirty="0" smtClean="0"/>
              <a:t>through REST APIs</a:t>
            </a:r>
          </a:p>
          <a:p>
            <a:endParaRPr lang="en-US" dirty="0" smtClean="0"/>
          </a:p>
          <a:p>
            <a:pPr lvl="1"/>
            <a:r>
              <a:rPr lang="en-US" dirty="0"/>
              <a:t>Data is then passed </a:t>
            </a:r>
            <a:r>
              <a:rPr lang="en-US" dirty="0" smtClean="0"/>
              <a:t>to </a:t>
            </a:r>
            <a:r>
              <a:rPr lang="en-US" dirty="0"/>
              <a:t>the </a:t>
            </a:r>
            <a:r>
              <a:rPr lang="en-US" dirty="0" err="1" smtClean="0"/>
              <a:t>datasource</a:t>
            </a:r>
            <a:r>
              <a:rPr lang="en-US" dirty="0" smtClean="0"/>
              <a:t> that sends and receives data to and from widget</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70056515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marL="457200" lvl="1" indent="0">
              <a:buNone/>
            </a:pPr>
            <a:endParaRPr lang="en-US" dirty="0"/>
          </a:p>
          <a:p>
            <a:r>
              <a:rPr lang="en-US" dirty="0" smtClean="0"/>
              <a:t>Widgets are interface elements based on HTML, CSS and JavaScript</a:t>
            </a:r>
          </a:p>
          <a:p>
            <a:endParaRPr lang="en-US" dirty="0" smtClean="0"/>
          </a:p>
          <a:p>
            <a:pPr lvl="1"/>
            <a:r>
              <a:rPr lang="en-US" dirty="0" err="1" smtClean="0"/>
              <a:t>Wakanda</a:t>
            </a:r>
            <a:r>
              <a:rPr lang="en-US" dirty="0" smtClean="0"/>
              <a:t> provide a variety of them</a:t>
            </a:r>
          </a:p>
          <a:p>
            <a:pPr lvl="1"/>
            <a:r>
              <a:rPr lang="en-US" dirty="0" smtClean="0"/>
              <a:t>You can customize them or create your owns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27131985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33538713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Datastore</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4" name="Picture 3" descr="Screen Shot 2013-03-06 at 1.17.38 PM.png"/>
          <p:cNvPicPr>
            <a:picLocks noChangeAspect="1"/>
          </p:cNvPicPr>
          <p:nvPr/>
        </p:nvPicPr>
        <p:blipFill>
          <a:blip r:embed="rId2">
            <a:extLst>
              <a:ext uri="{BEBA8EAE-BF5A-486C-A8C5-ECC9F3942E4B}">
                <a14:imgProps xmlns:a14="http://schemas.microsoft.com/office/drawing/2010/main">
                  <a14:imgLayer r:embed="rId3">
                    <a14:imgEffect>
                      <a14:backgroundRemoval t="3199" b="95623" l="270" r="98649">
                        <a14:foregroundMark x1="67432" y1="7071" x2="92297" y2="35017"/>
                        <a14:foregroundMark x1="90946" y1="16835" x2="90946" y2="16835"/>
                        <a14:foregroundMark x1="91216" y1="23064" x2="91216" y2="23064"/>
                        <a14:foregroundMark x1="92162" y1="28283" x2="92297" y2="15825"/>
                        <a14:foregroundMark x1="93243" y1="13300" x2="93514" y2="31650"/>
                        <a14:foregroundMark x1="3378" y1="27778" x2="42568" y2="66330"/>
                        <a14:foregroundMark x1="42432" y1="31145" x2="40135" y2="55724"/>
                        <a14:foregroundMark x1="3378" y1="34512" x2="3378" y2="63131"/>
                        <a14:foregroundMark x1="3378" y1="32155" x2="5946" y2="32155"/>
                        <a14:foregroundMark x1="42432" y1="62963" x2="42432" y2="65488"/>
                        <a14:foregroundMark x1="43514" y1="51515" x2="43514" y2="51515"/>
                        <a14:foregroundMark x1="43784" y1="59091" x2="43784" y2="59091"/>
                        <a14:foregroundMark x1="65676" y1="27778" x2="65676" y2="27778"/>
                        <a14:foregroundMark x1="54459" y1="42761" x2="54730" y2="51515"/>
                        <a14:foregroundMark x1="61486" y1="82997" x2="53378" y2="82997"/>
                        <a14:backgroundMark x1="96622" y1="5219" x2="96081" y2="34175"/>
                        <a14:backgroundMark x1="1351" y1="54209" x2="1351" y2="54209"/>
                        <a14:backgroundMark x1="1351" y1="36700" x2="1622" y2="60101"/>
                        <a14:backgroundMark x1="43784" y1="54040" x2="49595" y2="56734"/>
                        <a14:backgroundMark x1="46892" y1="40572" x2="50676" y2="46128"/>
                      </a14:backgroundRemoval>
                    </a14:imgEffect>
                  </a14:imgLayer>
                </a14:imgProps>
              </a:ext>
              <a:ext uri="{28A0092B-C50C-407E-A947-70E740481C1C}">
                <a14:useLocalDpi xmlns:a14="http://schemas.microsoft.com/office/drawing/2010/main" val="0"/>
              </a:ext>
            </a:extLst>
          </a:blip>
          <a:stretch>
            <a:fillRect/>
          </a:stretch>
        </p:blipFill>
        <p:spPr>
          <a:xfrm>
            <a:off x="3170147" y="-22820"/>
            <a:ext cx="6010365" cy="4824536"/>
          </a:xfrm>
          <a:prstGeom prst="rect">
            <a:avLst/>
          </a:prstGeom>
        </p:spPr>
      </p:pic>
    </p:spTree>
    <p:extLst>
      <p:ext uri="{BB962C8B-B14F-4D97-AF65-F5344CB8AC3E}">
        <p14:creationId xmlns:p14="http://schemas.microsoft.com/office/powerpoint/2010/main" val="1091241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a:t>
            </a:r>
            <a:r>
              <a:rPr lang="en-US" dirty="0" err="1" smtClean="0"/>
              <a:t>Wakanda</a:t>
            </a:r>
            <a:r>
              <a:rPr lang="en-US" dirty="0" smtClean="0"/>
              <a:t> database is called </a:t>
            </a:r>
            <a:r>
              <a:rPr lang="en-US" dirty="0" err="1" smtClean="0"/>
              <a:t>WakandaDB</a:t>
            </a:r>
            <a:r>
              <a:rPr lang="en-US" dirty="0" smtClean="0"/>
              <a:t> </a:t>
            </a:r>
          </a:p>
          <a:p>
            <a:endParaRPr lang="en-US" dirty="0"/>
          </a:p>
          <a:p>
            <a:r>
              <a:rPr lang="en-US" dirty="0" smtClean="0"/>
              <a:t>An Object </a:t>
            </a:r>
            <a:r>
              <a:rPr lang="en-US" dirty="0" err="1" smtClean="0"/>
              <a:t>datastore</a:t>
            </a:r>
            <a:r>
              <a:rPr lang="en-US" dirty="0" smtClean="0"/>
              <a:t> </a:t>
            </a:r>
            <a:r>
              <a:rPr lang="en-US" dirty="0" err="1" smtClean="0"/>
              <a:t>NoSQL</a:t>
            </a:r>
            <a:r>
              <a:rPr lang="en-US" dirty="0" smtClean="0"/>
              <a:t> engine</a:t>
            </a:r>
          </a:p>
          <a:p>
            <a:pPr lvl="1"/>
            <a:r>
              <a:rPr lang="en-US" dirty="0" smtClean="0"/>
              <a:t>Stores directly objects with dependencies between them</a:t>
            </a:r>
          </a:p>
          <a:p>
            <a:pPr lvl="1"/>
            <a:r>
              <a:rPr lang="en-US" dirty="0" smtClean="0"/>
              <a:t>No tables, no rows, no SQL </a:t>
            </a:r>
            <a:r>
              <a:rPr lang="en-US" dirty="0" smtClean="0">
                <a:sym typeface="Wingdings"/>
              </a:rPr>
              <a:t></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model</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02256672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r>
              <a:rPr lang="en-US" dirty="0" smtClean="0"/>
              <a:t>By completing this course, you will be able to:</a:t>
            </a:r>
          </a:p>
          <a:p>
            <a:pPr lvl="1">
              <a:spcAft>
                <a:spcPts val="2400"/>
              </a:spcAft>
            </a:pPr>
            <a:r>
              <a:rPr lang="en-US" dirty="0" smtClean="0"/>
              <a:t>Explain what </a:t>
            </a:r>
            <a:r>
              <a:rPr lang="en-US" dirty="0" err="1" smtClean="0"/>
              <a:t>Wakanda</a:t>
            </a:r>
            <a:r>
              <a:rPr lang="en-US" dirty="0" smtClean="0"/>
              <a:t> is</a:t>
            </a:r>
          </a:p>
          <a:p>
            <a:pPr lvl="1">
              <a:spcAft>
                <a:spcPts val="2400"/>
              </a:spcAft>
            </a:pPr>
            <a:r>
              <a:rPr lang="en-US" dirty="0" smtClean="0"/>
              <a:t>Use </a:t>
            </a:r>
            <a:r>
              <a:rPr lang="en-US" dirty="0" err="1" smtClean="0"/>
              <a:t>datastore</a:t>
            </a:r>
            <a:r>
              <a:rPr lang="en-US" dirty="0" smtClean="0"/>
              <a:t> to manipulate data</a:t>
            </a:r>
          </a:p>
          <a:p>
            <a:pPr lvl="1">
              <a:spcAft>
                <a:spcPts val="2400"/>
              </a:spcAft>
            </a:pPr>
            <a:r>
              <a:rPr lang="en-US" dirty="0" smtClean="0"/>
              <a:t>Expose your data through HTTP REST</a:t>
            </a:r>
          </a:p>
          <a:p>
            <a:pPr lvl="1">
              <a:spcAft>
                <a:spcPts val="2400"/>
              </a:spcAft>
            </a:pPr>
            <a:r>
              <a:rPr lang="en-US" dirty="0" smtClean="0"/>
              <a:t>Take advantage of events in </a:t>
            </a:r>
            <a:r>
              <a:rPr lang="en-US" dirty="0" err="1" smtClean="0"/>
              <a:t>Wakanda</a:t>
            </a:r>
            <a:endParaRPr lang="en-US" dirty="0" smtClean="0"/>
          </a:p>
        </p:txBody>
      </p:sp>
      <p:pic>
        <p:nvPicPr>
          <p:cNvPr id="5" name="Image 4"/>
          <p:cNvPicPr>
            <a:picLocks noChangeAspect="1"/>
          </p:cNvPicPr>
          <p:nvPr/>
        </p:nvPicPr>
        <p:blipFill>
          <a:blip r:embed="rId2" cstate="print"/>
          <a:srcRect/>
          <a:stretch>
            <a:fillRect/>
          </a:stretch>
        </p:blipFill>
        <p:spPr bwMode="auto">
          <a:xfrm>
            <a:off x="17463" y="49213"/>
            <a:ext cx="617537" cy="552450"/>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objectives</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solidFill>
                  <a:prstClr val="black"/>
                </a:solidFill>
                <a:latin typeface="Calibri"/>
                <a:cs typeface="ＭＳ Ｐゴシック" charset="0"/>
              </a:rPr>
              <a:t>Wakanda</a:t>
            </a:r>
            <a:endParaRPr lang="en-US" dirty="0">
              <a:solidFill>
                <a:prstClr val="black"/>
              </a:solidFill>
              <a:latin typeface="Calibri"/>
              <a:cs typeface="ＭＳ Ｐゴシック" charset="0"/>
            </a:endParaRPr>
          </a:p>
          <a:p>
            <a:pPr marL="342900" indent="-342900" defTabSz="457200">
              <a:spcBef>
                <a:spcPct val="20000"/>
              </a:spcBef>
              <a:defRPr/>
            </a:pP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Data becomes more simple and development more efficient</a:t>
            </a:r>
          </a:p>
          <a:p>
            <a:endParaRPr lang="en-US" dirty="0" smtClean="0"/>
          </a:p>
          <a:p>
            <a:r>
              <a:rPr lang="en-US" dirty="0" smtClean="0"/>
              <a:t>Don’t need to lose </a:t>
            </a:r>
            <a:r>
              <a:rPr lang="en-US" dirty="0"/>
              <a:t>time with </a:t>
            </a:r>
            <a:r>
              <a:rPr lang="en-US" dirty="0" smtClean="0"/>
              <a:t>DB Schema, SQL queries or to use an ORM</a:t>
            </a:r>
          </a:p>
          <a:p>
            <a:pPr marL="0" indent="0" algn="ctr">
              <a:buNone/>
            </a:pPr>
            <a:endParaRPr lang="en-US" b="1" dirty="0"/>
          </a:p>
          <a:p>
            <a:pPr marL="0" indent="0" algn="ctr">
              <a:buNone/>
            </a:pPr>
            <a:r>
              <a:rPr lang="en-US" b="1" dirty="0" smtClean="0"/>
              <a:t>Your </a:t>
            </a:r>
            <a:r>
              <a:rPr lang="en-US" b="1" dirty="0"/>
              <a:t>records are already </a:t>
            </a:r>
            <a:r>
              <a:rPr lang="en-US" b="1" dirty="0" smtClean="0"/>
              <a:t>objects!</a:t>
            </a:r>
            <a:endParaRPr lang="en-US" b="1" dirty="0"/>
          </a:p>
          <a:p>
            <a:pPr lvl="1"/>
            <a:endParaRPr lang="en-US" dirty="0" smtClean="0"/>
          </a:p>
          <a:p>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model</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22184090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server-side API that allows you to:</a:t>
            </a:r>
          </a:p>
          <a:p>
            <a:pPr lvl="1"/>
            <a:endParaRPr lang="en-US" dirty="0" smtClean="0"/>
          </a:p>
          <a:p>
            <a:pPr lvl="1"/>
            <a:r>
              <a:rPr lang="en-US" dirty="0" smtClean="0"/>
              <a:t>Perform searches or sorts on the entities in a </a:t>
            </a:r>
            <a:r>
              <a:rPr lang="en-US" dirty="0" err="1" smtClean="0"/>
              <a:t>datastore</a:t>
            </a:r>
            <a:r>
              <a:rPr lang="en-US" dirty="0" smtClean="0"/>
              <a:t> class</a:t>
            </a:r>
          </a:p>
          <a:p>
            <a:pPr lvl="1"/>
            <a:endParaRPr lang="en-US" dirty="0" smtClean="0"/>
          </a:p>
          <a:p>
            <a:pPr lvl="1"/>
            <a:r>
              <a:rPr lang="en-US" dirty="0" smtClean="0"/>
              <a:t>Manage transactions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47534807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server-side API that allows you to:</a:t>
            </a:r>
          </a:p>
          <a:p>
            <a:pPr lvl="1"/>
            <a:endParaRPr lang="en-US" dirty="0" smtClean="0"/>
          </a:p>
          <a:p>
            <a:pPr lvl="1"/>
            <a:r>
              <a:rPr lang="en-US" dirty="0" smtClean="0"/>
              <a:t>Create, modify or delete entities</a:t>
            </a:r>
          </a:p>
          <a:p>
            <a:pPr lvl="1"/>
            <a:endParaRPr lang="en-US" dirty="0" smtClean="0"/>
          </a:p>
          <a:p>
            <a:pPr lvl="1"/>
            <a:r>
              <a:rPr lang="en-US" dirty="0" smtClean="0"/>
              <a:t>Obtain various pieces of information about the model and data in your DB</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63251673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API contains different classes:</a:t>
            </a:r>
          </a:p>
          <a:p>
            <a:pPr lvl="1"/>
            <a:r>
              <a:rPr lang="en-US" i="1" dirty="0" err="1" smtClean="0"/>
              <a:t>Datastore</a:t>
            </a:r>
            <a:endParaRPr lang="en-US" dirty="0"/>
          </a:p>
          <a:p>
            <a:pPr lvl="1"/>
            <a:r>
              <a:rPr lang="en-US" i="1" dirty="0" err="1" smtClean="0"/>
              <a:t>Dataclass</a:t>
            </a:r>
            <a:endParaRPr lang="en-US" dirty="0" smtClean="0"/>
          </a:p>
          <a:p>
            <a:pPr lvl="1"/>
            <a:r>
              <a:rPr lang="en-US" i="1" dirty="0" err="1" smtClean="0"/>
              <a:t>Entitycollection</a:t>
            </a:r>
            <a:endParaRPr lang="en-US" dirty="0"/>
          </a:p>
          <a:p>
            <a:pPr lvl="1"/>
            <a:r>
              <a:rPr lang="en-US" i="1" dirty="0" smtClean="0"/>
              <a:t>Entity</a:t>
            </a:r>
          </a:p>
          <a:p>
            <a:pPr lvl="1"/>
            <a:endParaRPr lang="en-US" i="1" dirty="0"/>
          </a:p>
          <a:p>
            <a:r>
              <a:rPr lang="en-US" dirty="0" smtClean="0"/>
              <a:t>We’re going to see each of them…</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55578820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57300"/>
            <a:ext cx="8435975" cy="4230687"/>
          </a:xfrm>
        </p:spPr>
        <p:txBody>
          <a:bodyPr/>
          <a:lstStyle/>
          <a:p>
            <a:r>
              <a:rPr lang="en-US" dirty="0" smtClean="0"/>
              <a:t>Provides various utility properties and methods to manage </a:t>
            </a:r>
            <a:r>
              <a:rPr lang="en-US" dirty="0" err="1" smtClean="0"/>
              <a:t>datastores</a:t>
            </a:r>
            <a:r>
              <a:rPr lang="en-US" dirty="0" smtClean="0"/>
              <a:t> and transactions</a:t>
            </a:r>
          </a:p>
          <a:p>
            <a:endParaRPr lang="en-US" dirty="0"/>
          </a:p>
          <a:p>
            <a:pPr lvl="1"/>
            <a:r>
              <a:rPr lang="en-US" dirty="0" smtClean="0"/>
              <a:t>You can use it through an implicit variable named </a:t>
            </a:r>
            <a:r>
              <a:rPr lang="en-US" b="1" i="1" dirty="0" smtClean="0"/>
              <a:t>ds </a:t>
            </a:r>
            <a:r>
              <a:rPr lang="en-US" dirty="0" smtClean="0"/>
              <a:t>available inside your server-side scripts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6 at 2.23.05 PM.pn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563888" y="3980739"/>
            <a:ext cx="5593644" cy="1325033"/>
          </a:xfrm>
          <a:prstGeom prst="rect">
            <a:avLst/>
          </a:prstGeom>
        </p:spPr>
      </p:pic>
    </p:spTree>
    <p:extLst>
      <p:ext uri="{BB962C8B-B14F-4D97-AF65-F5344CB8AC3E}">
        <p14:creationId xmlns:p14="http://schemas.microsoft.com/office/powerpoint/2010/main" val="369801943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75085"/>
            <a:ext cx="8435975" cy="4230687"/>
          </a:xfrm>
        </p:spPr>
        <p:txBody>
          <a:bodyPr/>
          <a:lstStyle/>
          <a:p>
            <a:r>
              <a:rPr lang="en-US" dirty="0" err="1" smtClean="0"/>
              <a:t>Datastore</a:t>
            </a:r>
            <a:r>
              <a:rPr lang="en-US" dirty="0" smtClean="0"/>
              <a:t> object is used to retrieve </a:t>
            </a:r>
            <a:r>
              <a:rPr lang="en-US" i="1" dirty="0" err="1" smtClean="0"/>
              <a:t>Dataclass</a:t>
            </a:r>
            <a:r>
              <a:rPr lang="en-US" dirty="0"/>
              <a:t> </a:t>
            </a:r>
            <a:r>
              <a:rPr lang="en-US" dirty="0" smtClean="0"/>
              <a:t>objects</a:t>
            </a:r>
          </a:p>
          <a:p>
            <a:pPr lvl="1"/>
            <a:r>
              <a:rPr lang="en-US" dirty="0" smtClean="0"/>
              <a:t>Available data classes are properties of </a:t>
            </a:r>
            <a:r>
              <a:rPr lang="en-US" i="1" dirty="0" smtClean="0"/>
              <a:t>ds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827584" y="3289548"/>
            <a:ext cx="7488832" cy="17281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articleDataClass</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ds.Article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categoryDataClass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anotherModelDataClass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ds.AnotherModel</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20256069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err="1" smtClean="0"/>
              <a:t>EntityCollection</a:t>
            </a:r>
            <a:r>
              <a:rPr lang="en-US" i="1" dirty="0" smtClean="0"/>
              <a:t> </a:t>
            </a:r>
            <a:r>
              <a:rPr lang="en-US" b="1" i="1" dirty="0" smtClean="0"/>
              <a:t>all</a:t>
            </a:r>
            <a:r>
              <a:rPr lang="en-US" i="1" dirty="0" smtClean="0"/>
              <a:t>( )</a:t>
            </a:r>
          </a:p>
          <a:p>
            <a:pPr lvl="2"/>
            <a:r>
              <a:rPr lang="en-US" dirty="0" smtClean="0"/>
              <a:t>Returns an </a:t>
            </a:r>
            <a:r>
              <a:rPr lang="en-US" i="1" dirty="0" err="1" smtClean="0"/>
              <a:t>EntityCollection</a:t>
            </a:r>
            <a:r>
              <a:rPr lang="en-US" i="1" dirty="0" smtClean="0"/>
              <a:t> </a:t>
            </a:r>
            <a:r>
              <a:rPr lang="en-US" dirty="0" smtClean="0"/>
              <a:t>containing all the entities in the </a:t>
            </a:r>
            <a:r>
              <a:rPr lang="en-US" dirty="0" err="1" smtClean="0"/>
              <a:t>datastore</a:t>
            </a:r>
            <a:r>
              <a:rPr lang="en-US" dirty="0" smtClean="0"/>
              <a:t> class to which </a:t>
            </a:r>
            <a:r>
              <a:rPr lang="en-US" dirty="0" err="1" smtClean="0"/>
              <a:t>ti</a:t>
            </a:r>
            <a:r>
              <a:rPr lang="en-US" dirty="0" smtClean="0"/>
              <a:t> was applied</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newCategories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ds.Category.all</a:t>
            </a: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59053419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newCategory</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ds.Category.createEntity</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newCategory.name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00B050"/>
                </a:solidFill>
                <a:latin typeface="Courier New" pitchFamily="1" charset="0"/>
              </a:rPr>
              <a:t>Cinema</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a:t>Entity </a:t>
            </a:r>
            <a:r>
              <a:rPr lang="en-US" b="1" i="1" dirty="0" err="1"/>
              <a:t>createEntity</a:t>
            </a:r>
            <a:r>
              <a:rPr lang="en-US" i="1" dirty="0"/>
              <a:t>( )</a:t>
            </a:r>
          </a:p>
          <a:p>
            <a:pPr lvl="2"/>
            <a:r>
              <a:rPr lang="en-US" dirty="0"/>
              <a:t>Creates a new blank object of type Entity based on the </a:t>
            </a:r>
            <a:r>
              <a:rPr lang="en-US" dirty="0" err="1"/>
              <a:t>datastore</a:t>
            </a:r>
            <a:r>
              <a:rPr lang="en-US" dirty="0"/>
              <a:t> class to which it is applied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45304702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smtClean="0"/>
              <a:t>Array </a:t>
            </a:r>
            <a:r>
              <a:rPr lang="en-US" b="1" i="1" dirty="0" err="1" smtClean="0"/>
              <a:t>distinctValues</a:t>
            </a:r>
            <a:r>
              <a:rPr lang="en-US" i="1" dirty="0" smtClean="0"/>
              <a:t>( String attribute )</a:t>
            </a:r>
          </a:p>
          <a:p>
            <a:pPr lvl="2"/>
            <a:r>
              <a:rPr lang="en-US" dirty="0" smtClean="0"/>
              <a:t>Creates an array and returns in it all the distinct values stored in </a:t>
            </a:r>
            <a:r>
              <a:rPr lang="en-US" i="1" dirty="0" smtClean="0"/>
              <a:t>attribute </a:t>
            </a:r>
            <a:r>
              <a:rPr lang="en-US" dirty="0" smtClean="0"/>
              <a:t>for the </a:t>
            </a:r>
            <a:r>
              <a:rPr lang="en-US" dirty="0" err="1" smtClean="0"/>
              <a:t>datastore</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jobNb</a:t>
            </a:r>
            <a:r>
              <a:rPr lang="en-GB" b="1" dirty="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ds.Job.distinctValues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a:t>
            </a:r>
            <a:r>
              <a:rPr lang="en-GB" b="1" dirty="0">
                <a:solidFill>
                  <a:schemeClr val="tx1"/>
                </a:solidFill>
                <a:latin typeface="Courier New" pitchFamily="-106" charset="0"/>
                <a:ea typeface="ＭＳ Ｐゴシック" pitchFamily="-106" charset="-128"/>
                <a:cs typeface="Courier New" pitchFamily="-106" charset="0"/>
              </a:rPr>
              <a:t>").length</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84980756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smtClean="0"/>
              <a:t>Entity </a:t>
            </a:r>
            <a:r>
              <a:rPr lang="en-US" b="1" i="1" dirty="0" smtClean="0"/>
              <a:t>find</a:t>
            </a:r>
            <a:r>
              <a:rPr lang="en-US" i="1" dirty="0" smtClean="0"/>
              <a:t>( String </a:t>
            </a:r>
            <a:r>
              <a:rPr lang="en-US" i="1" dirty="0" err="1" smtClean="0"/>
              <a:t>queryString</a:t>
            </a:r>
            <a:r>
              <a:rPr lang="en-US" i="1" dirty="0" smtClean="0"/>
              <a:t> )</a:t>
            </a:r>
          </a:p>
          <a:p>
            <a:pPr lvl="2"/>
            <a:r>
              <a:rPr lang="en-US" dirty="0" smtClean="0"/>
              <a:t>Applies the search criteria to all the entities and return the first entity found</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job = </a:t>
            </a:r>
            <a:r>
              <a:rPr lang="en-GB" b="1" dirty="0" err="1" smtClean="0">
                <a:solidFill>
                  <a:schemeClr val="tx1"/>
                </a:solidFill>
                <a:latin typeface="Courier New" pitchFamily="-106" charset="0"/>
                <a:ea typeface="ＭＳ Ｐゴシック" pitchFamily="-106" charset="-128"/>
                <a:cs typeface="Courier New" pitchFamily="-106" charset="0"/>
              </a:rPr>
              <a:t>ds.Job.find</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 = Developer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12512887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563888" y="769268"/>
            <a:ext cx="5580112" cy="4446711"/>
          </a:xfrm>
        </p:spPr>
        <p:txBody>
          <a:bodyPr/>
          <a:lstStyle/>
          <a:p>
            <a:pPr>
              <a:lnSpc>
                <a:spcPct val="200000"/>
              </a:lnSpc>
              <a:buNone/>
            </a:pPr>
            <a:r>
              <a:rPr lang="en-US" dirty="0" smtClean="0"/>
              <a:t>Course’s plan:</a:t>
            </a:r>
          </a:p>
          <a:p>
            <a:pPr lvl="1"/>
            <a:r>
              <a:rPr lang="en-US" dirty="0" smtClean="0"/>
              <a:t>What is </a:t>
            </a:r>
            <a:r>
              <a:rPr lang="en-US" dirty="0" err="1" smtClean="0"/>
              <a:t>Wakanda</a:t>
            </a:r>
            <a:r>
              <a:rPr lang="en-US" dirty="0" smtClean="0"/>
              <a:t> ?</a:t>
            </a:r>
          </a:p>
          <a:p>
            <a:pPr lvl="1"/>
            <a:r>
              <a:rPr lang="en-US" dirty="0" err="1" smtClean="0"/>
              <a:t>Datastore</a:t>
            </a:r>
            <a:endParaRPr lang="en-US" dirty="0" smtClean="0"/>
          </a:p>
          <a:p>
            <a:pPr lvl="1"/>
            <a:r>
              <a:rPr lang="en-US" dirty="0" smtClean="0"/>
              <a:t>HTTP REST</a:t>
            </a:r>
          </a:p>
          <a:p>
            <a:pPr lvl="1"/>
            <a:r>
              <a:rPr lang="en-US" dirty="0" err="1" smtClean="0"/>
              <a:t>Dataprovider</a:t>
            </a:r>
            <a:endParaRPr lang="en-US" dirty="0" smtClean="0"/>
          </a:p>
          <a:p>
            <a:pPr lvl="1"/>
            <a:r>
              <a:rPr lang="en-US" dirty="0" err="1" smtClean="0"/>
              <a:t>Datasource</a:t>
            </a:r>
            <a:endParaRPr lang="en-US" dirty="0" smtClean="0"/>
          </a:p>
          <a:p>
            <a:pPr lvl="1"/>
            <a:endParaRPr lang="en-US" dirty="0" smtClean="0"/>
          </a:p>
        </p:txBody>
      </p:sp>
      <p:pic>
        <p:nvPicPr>
          <p:cNvPr id="4" name="Picture 8" descr="200138722-001"/>
          <p:cNvPicPr>
            <a:picLocks noChangeAspect="1" noChangeArrowheads="1"/>
          </p:cNvPicPr>
          <p:nvPr/>
        </p:nvPicPr>
        <p:blipFill>
          <a:blip r:embed="rId2" cstate="print"/>
          <a:srcRect/>
          <a:stretch>
            <a:fillRect/>
          </a:stretch>
        </p:blipFill>
        <p:spPr bwMode="auto">
          <a:xfrm>
            <a:off x="539552" y="1417340"/>
            <a:ext cx="2472195" cy="3712096"/>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topics</a:t>
            </a:r>
          </a:p>
        </p:txBody>
      </p:sp>
      <p:sp>
        <p:nvSpPr>
          <p:cNvPr id="8"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solidFill>
                  <a:prstClr val="black"/>
                </a:solidFill>
                <a:latin typeface="Calibri"/>
                <a:cs typeface="ＭＳ Ｐゴシック" charset="0"/>
              </a:rPr>
              <a:t>Wakanda</a:t>
            </a:r>
            <a:endParaRPr lang="en-US" dirty="0">
              <a:solidFill>
                <a:prstClr val="black"/>
              </a:solidFill>
              <a:latin typeface="Calibri"/>
              <a:cs typeface="ＭＳ Ｐゴシック" charset="0"/>
            </a:endParaRPr>
          </a:p>
        </p:txBody>
      </p:sp>
      <p:pic>
        <p:nvPicPr>
          <p:cNvPr id="9" name="Image 5"/>
          <p:cNvPicPr>
            <a:picLocks noChangeAspect="1"/>
          </p:cNvPicPr>
          <p:nvPr/>
        </p:nvPicPr>
        <p:blipFill>
          <a:blip r:embed="rId3" cstate="print"/>
          <a:srcRect/>
          <a:stretch>
            <a:fillRect/>
          </a:stretch>
        </p:blipFill>
        <p:spPr bwMode="auto">
          <a:xfrm>
            <a:off x="107950" y="-95250"/>
            <a:ext cx="863600" cy="865188"/>
          </a:xfrm>
          <a:prstGeom prst="rect">
            <a:avLst/>
          </a:prstGeom>
          <a:noFill/>
          <a:ln w="9525">
            <a:noFill/>
            <a:miter lim="800000"/>
            <a:headEnd/>
            <a:tailEnd/>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err="1" smtClean="0"/>
              <a:t>EntityCollection</a:t>
            </a:r>
            <a:r>
              <a:rPr lang="en-US" i="1" dirty="0" smtClean="0"/>
              <a:t> </a:t>
            </a:r>
            <a:r>
              <a:rPr lang="en-US" b="1" i="1" dirty="0" smtClean="0"/>
              <a:t>query</a:t>
            </a:r>
            <a:r>
              <a:rPr lang="en-US" i="1" dirty="0" smtClean="0"/>
              <a:t>( String </a:t>
            </a:r>
            <a:r>
              <a:rPr lang="en-US" i="1" dirty="0" err="1" smtClean="0"/>
              <a:t>queryString</a:t>
            </a:r>
            <a:r>
              <a:rPr lang="en-US" i="1" dirty="0" smtClean="0"/>
              <a:t> )</a:t>
            </a:r>
          </a:p>
          <a:p>
            <a:pPr lvl="2"/>
            <a:r>
              <a:rPr lang="en-US" dirty="0" smtClean="0"/>
              <a:t>Applies the search criteria to all the entities and return all matching entities</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jobs = </a:t>
            </a:r>
            <a:r>
              <a:rPr lang="en-GB" b="1" dirty="0" err="1" smtClean="0">
                <a:solidFill>
                  <a:schemeClr val="tx1"/>
                </a:solidFill>
                <a:latin typeface="Courier New" pitchFamily="-106" charset="0"/>
                <a:ea typeface="ＭＳ Ｐゴシック" pitchFamily="-106" charset="-128"/>
                <a:cs typeface="Courier New" pitchFamily="-106" charset="0"/>
              </a:rPr>
              <a:t>ds.Job.query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 = Developer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76566468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dirty="0" smtClean="0"/>
              <a:t>The list of the other methods and properties is available here:</a:t>
            </a:r>
          </a:p>
          <a:p>
            <a:pPr lvl="1"/>
            <a:endParaRPr lang="en-US" dirty="0"/>
          </a:p>
          <a:p>
            <a:pPr marL="0" indent="0" algn="ctr">
              <a:buNone/>
            </a:pPr>
            <a:r>
              <a:rPr lang="en-US" sz="2400" dirty="0">
                <a:hlinkClick r:id="rId3"/>
              </a:rPr>
              <a:t>http://</a:t>
            </a:r>
            <a:r>
              <a:rPr lang="en-US" sz="2400" dirty="0" err="1">
                <a:hlinkClick r:id="rId3"/>
              </a:rPr>
              <a:t>doc.wakanda.org</a:t>
            </a:r>
            <a:r>
              <a:rPr lang="en-US" sz="2400" dirty="0">
                <a:hlinkClick r:id="rId3"/>
              </a:rPr>
              <a:t>/</a:t>
            </a:r>
            <a:r>
              <a:rPr lang="en-US" sz="2400" dirty="0" err="1">
                <a:hlinkClick r:id="rId3"/>
              </a:rPr>
              <a:t>Datastore</a:t>
            </a:r>
            <a:r>
              <a:rPr lang="en-US" sz="2400" dirty="0">
                <a:hlinkClick r:id="rId3"/>
              </a:rPr>
              <a:t>/Datastore-Class.201-595978.en.html</a:t>
            </a:r>
            <a:endParaRPr lang="en-US" sz="2400"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27006920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Represent a set of entities that belong to the same </a:t>
            </a:r>
            <a:r>
              <a:rPr lang="en-US" dirty="0" err="1" smtClean="0"/>
              <a:t>dataclass</a:t>
            </a:r>
            <a:endParaRPr lang="en-US" dirty="0" smtClean="0"/>
          </a:p>
          <a:p>
            <a:pPr lvl="1"/>
            <a:r>
              <a:rPr lang="en-US" dirty="0" smtClean="0"/>
              <a:t>Typically, returned from the </a:t>
            </a:r>
            <a:r>
              <a:rPr lang="en-US" dirty="0" err="1" smtClean="0"/>
              <a:t>datastore</a:t>
            </a:r>
            <a:r>
              <a:rPr lang="en-US" dirty="0" smtClean="0"/>
              <a:t> by </a:t>
            </a:r>
            <a:r>
              <a:rPr lang="en-US" i="1" dirty="0" smtClean="0"/>
              <a:t>query( ) </a:t>
            </a:r>
            <a:r>
              <a:rPr lang="en-US" dirty="0" smtClean="0"/>
              <a:t>or </a:t>
            </a:r>
            <a:r>
              <a:rPr lang="en-US" i="1" dirty="0" smtClean="0"/>
              <a:t>all( ) </a:t>
            </a:r>
            <a:r>
              <a:rPr lang="en-US" dirty="0" smtClean="0"/>
              <a:t>methods</a:t>
            </a:r>
            <a:endParaRPr lang="en-US" i="1" dirty="0" smtClean="0"/>
          </a:p>
          <a:p>
            <a:pPr lvl="1"/>
            <a:endParaRPr lang="en-US" dirty="0"/>
          </a:p>
          <a:p>
            <a:r>
              <a:rPr lang="en-US" dirty="0" smtClean="0"/>
              <a:t>Use the JavaScript array syntax enriched by some useful methods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75324975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Array syntax example :</a:t>
            </a:r>
          </a:p>
          <a:p>
            <a:endParaRPr lang="en-US" dirty="0"/>
          </a:p>
          <a:p>
            <a:endParaRPr lang="en-US" dirty="0" smtClean="0"/>
          </a:p>
          <a:p>
            <a:endParaRPr lang="en-US" dirty="0"/>
          </a:p>
          <a:p>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2713484"/>
            <a:ext cx="7488832"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nbJob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myJobCollection.length</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myJob0 = </a:t>
            </a:r>
            <a:r>
              <a:rPr lang="en-GB" b="1" dirty="0" err="1" smtClean="0">
                <a:solidFill>
                  <a:schemeClr val="tx1"/>
                </a:solidFill>
                <a:latin typeface="Courier New" pitchFamily="-106" charset="0"/>
                <a:ea typeface="ＭＳ Ｐゴシック" pitchFamily="-106" charset="-128"/>
                <a:cs typeface="Courier New" pitchFamily="-106" charset="0"/>
              </a:rPr>
              <a:t>myJobCollection</a:t>
            </a:r>
            <a:r>
              <a:rPr lang="en-GB" b="1" dirty="0" smtClean="0">
                <a:solidFill>
                  <a:schemeClr val="tx1"/>
                </a:solidFill>
                <a:latin typeface="Courier New" pitchFamily="-106" charset="0"/>
                <a:ea typeface="ＭＳ Ｐゴシック" pitchFamily="-106" charset="-128"/>
                <a:cs typeface="Courier New" pitchFamily="-106" charset="0"/>
              </a:rPr>
              <a:t>[0];</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myJob3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myJobCollection</a:t>
            </a:r>
            <a:r>
              <a:rPr lang="en-GB" b="1" dirty="0" smtClean="0">
                <a:solidFill>
                  <a:schemeClr val="tx1"/>
                </a:solidFill>
                <a:latin typeface="Courier New" pitchFamily="-106" charset="0"/>
                <a:ea typeface="ＭＳ Ｐゴシック" pitchFamily="-106" charset="-128"/>
                <a:cs typeface="Courier New" pitchFamily="-106" charset="0"/>
              </a:rPr>
              <a:t>[3];</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56215503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85292"/>
            <a:ext cx="8435975" cy="4230687"/>
          </a:xfrm>
        </p:spPr>
        <p:txBody>
          <a:bodyPr/>
          <a:lstStyle/>
          <a:p>
            <a:r>
              <a:rPr lang="en-US" dirty="0" smtClean="0"/>
              <a:t>Some useful methods:</a:t>
            </a:r>
          </a:p>
          <a:p>
            <a:pPr lvl="1"/>
            <a:r>
              <a:rPr lang="en-US" i="1" dirty="0" smtClean="0"/>
              <a:t>Array </a:t>
            </a:r>
            <a:r>
              <a:rPr lang="en-US" b="1" i="1" dirty="0" err="1" smtClean="0"/>
              <a:t>distinctValue</a:t>
            </a:r>
            <a:r>
              <a:rPr lang="en-US" i="1" dirty="0" smtClean="0"/>
              <a:t>( String attribute )</a:t>
            </a:r>
          </a:p>
          <a:p>
            <a:pPr lvl="1"/>
            <a:r>
              <a:rPr lang="en-US" i="1" dirty="0" smtClean="0"/>
              <a:t>Entity </a:t>
            </a:r>
            <a:r>
              <a:rPr lang="en-US" b="1" i="1" dirty="0" smtClean="0"/>
              <a:t>find</a:t>
            </a:r>
            <a:r>
              <a:rPr lang="en-US" i="1" dirty="0" smtClean="0"/>
              <a:t>( String </a:t>
            </a:r>
            <a:r>
              <a:rPr lang="en-US" i="1" dirty="0" err="1" smtClean="0"/>
              <a:t>queryString</a:t>
            </a:r>
            <a:r>
              <a:rPr lang="en-US" i="1" dirty="0" smtClean="0"/>
              <a:t> )</a:t>
            </a:r>
          </a:p>
          <a:p>
            <a:pPr lvl="1"/>
            <a:r>
              <a:rPr lang="en-US" i="1" dirty="0" err="1" smtClean="0"/>
              <a:t>Entitycollection</a:t>
            </a:r>
            <a:r>
              <a:rPr lang="en-US" i="1" dirty="0" smtClean="0"/>
              <a:t> </a:t>
            </a:r>
            <a:r>
              <a:rPr lang="en-US" b="1" i="1" dirty="0" smtClean="0"/>
              <a:t>query</a:t>
            </a:r>
            <a:r>
              <a:rPr lang="en-US" i="1" dirty="0" smtClean="0"/>
              <a:t>( String </a:t>
            </a:r>
            <a:r>
              <a:rPr lang="en-US" i="1" dirty="0" err="1" smtClean="0"/>
              <a:t>queryString</a:t>
            </a:r>
            <a:r>
              <a:rPr lang="en-US" i="1" dirty="0" smtClean="0"/>
              <a:t> )</a:t>
            </a:r>
          </a:p>
          <a:p>
            <a:pPr lvl="1"/>
            <a:endParaRPr lang="en-US" dirty="0" smtClean="0"/>
          </a:p>
          <a:p>
            <a:pPr lvl="1"/>
            <a:r>
              <a:rPr lang="en-US" dirty="0"/>
              <a:t>The list of the other methods and properties is available here:</a:t>
            </a:r>
          </a:p>
          <a:p>
            <a:pPr marL="0" indent="0" algn="ctr">
              <a:buNone/>
            </a:pPr>
            <a:r>
              <a:rPr lang="en-US" sz="2400" dirty="0">
                <a:hlinkClick r:id="rId3"/>
              </a:rPr>
              <a:t>http://</a:t>
            </a:r>
            <a:r>
              <a:rPr lang="en-US" sz="2400" dirty="0" err="1">
                <a:hlinkClick r:id="rId3"/>
              </a:rPr>
              <a:t>doc.wakanda.org</a:t>
            </a:r>
            <a:r>
              <a:rPr lang="en-US" sz="2400" dirty="0">
                <a:hlinkClick r:id="rId3"/>
              </a:rPr>
              <a:t>/</a:t>
            </a:r>
            <a:r>
              <a:rPr lang="en-US" sz="2400" dirty="0" err="1">
                <a:hlinkClick r:id="rId3"/>
              </a:rPr>
              <a:t>Datastore</a:t>
            </a:r>
            <a:r>
              <a:rPr lang="en-US" sz="2400" dirty="0">
                <a:hlinkClick r:id="rId3"/>
              </a:rPr>
              <a:t>/Entity-Collection.201-596841.en.html</a:t>
            </a:r>
            <a:endParaRPr lang="en-US" sz="2400"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88413856"/>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Contains specialized methods for working with entities:</a:t>
            </a:r>
          </a:p>
          <a:p>
            <a:endParaRPr lang="en-US" dirty="0" smtClean="0"/>
          </a:p>
          <a:p>
            <a:pPr lvl="1"/>
            <a:r>
              <a:rPr lang="en-US" i="1" dirty="0" smtClean="0"/>
              <a:t>void </a:t>
            </a:r>
            <a:r>
              <a:rPr lang="en-US" b="1" i="1" dirty="0" err="1" smtClean="0"/>
              <a:t>getKey</a:t>
            </a:r>
            <a:r>
              <a:rPr lang="en-US" i="1" dirty="0" smtClean="0"/>
              <a:t>( )</a:t>
            </a:r>
          </a:p>
          <a:p>
            <a:pPr lvl="2"/>
            <a:r>
              <a:rPr lang="en-US" dirty="0" smtClean="0"/>
              <a:t>Returns </a:t>
            </a:r>
            <a:r>
              <a:rPr lang="en-US" dirty="0"/>
              <a:t>the </a:t>
            </a:r>
            <a:r>
              <a:rPr lang="en-US" dirty="0" smtClean="0"/>
              <a:t>PK value </a:t>
            </a:r>
            <a:r>
              <a:rPr lang="en-US" dirty="0"/>
              <a:t>of the entity to which it is </a:t>
            </a:r>
            <a:r>
              <a:rPr lang="en-US" dirty="0" smtClean="0"/>
              <a:t>applied</a:t>
            </a:r>
          </a:p>
          <a:p>
            <a:pPr lvl="2"/>
            <a:endParaRPr lang="en-US" dirty="0" smtClean="0"/>
          </a:p>
          <a:p>
            <a:pPr lvl="1"/>
            <a:r>
              <a:rPr lang="en-US" i="1" dirty="0"/>
              <a:t>void </a:t>
            </a:r>
            <a:r>
              <a:rPr lang="en-US" b="1" i="1" dirty="0"/>
              <a:t>refresh</a:t>
            </a:r>
            <a:r>
              <a:rPr lang="en-US" i="1" dirty="0"/>
              <a:t>( )</a:t>
            </a:r>
          </a:p>
          <a:p>
            <a:pPr lvl="2"/>
            <a:r>
              <a:rPr lang="en-US" dirty="0" smtClean="0"/>
              <a:t>Reloads </a:t>
            </a:r>
            <a:r>
              <a:rPr lang="en-US" dirty="0"/>
              <a:t>the entity as it is stored in the </a:t>
            </a:r>
            <a:r>
              <a:rPr lang="en-US" dirty="0" err="1"/>
              <a:t>datastore</a:t>
            </a:r>
            <a:endParaRPr lang="en-US" dirty="0" smtClean="0"/>
          </a:p>
          <a:p>
            <a:pPr lvl="1"/>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409046094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Contains specialized methods for working with entities:</a:t>
            </a:r>
          </a:p>
          <a:p>
            <a:endParaRPr lang="en-US" dirty="0" smtClean="0"/>
          </a:p>
          <a:p>
            <a:pPr lvl="1"/>
            <a:r>
              <a:rPr lang="en-US" i="1" dirty="0"/>
              <a:t>void </a:t>
            </a:r>
            <a:r>
              <a:rPr lang="en-US" b="1" i="1" dirty="0"/>
              <a:t>remove</a:t>
            </a:r>
            <a:r>
              <a:rPr lang="en-US" i="1" dirty="0"/>
              <a:t>( </a:t>
            </a:r>
            <a:r>
              <a:rPr lang="en-US" i="1" dirty="0" smtClean="0"/>
              <a:t>)</a:t>
            </a:r>
          </a:p>
          <a:p>
            <a:pPr lvl="2"/>
            <a:r>
              <a:rPr lang="en-US" dirty="0" smtClean="0"/>
              <a:t>Removes the entity from the </a:t>
            </a:r>
            <a:r>
              <a:rPr lang="en-US" dirty="0" err="1" smtClean="0"/>
              <a:t>datastore</a:t>
            </a:r>
            <a:endParaRPr lang="en-US" dirty="0" smtClean="0"/>
          </a:p>
          <a:p>
            <a:pPr lvl="2"/>
            <a:endParaRPr lang="en-US" dirty="0"/>
          </a:p>
          <a:p>
            <a:pPr lvl="1"/>
            <a:r>
              <a:rPr lang="en-US" i="1" dirty="0"/>
              <a:t>void </a:t>
            </a:r>
            <a:r>
              <a:rPr lang="en-US" b="1" i="1" dirty="0"/>
              <a:t>save</a:t>
            </a:r>
            <a:r>
              <a:rPr lang="en-US" i="1" dirty="0"/>
              <a:t>( )</a:t>
            </a:r>
          </a:p>
          <a:p>
            <a:pPr lvl="2"/>
            <a:r>
              <a:rPr lang="en-US" dirty="0" smtClean="0"/>
              <a:t>Saves </a:t>
            </a:r>
            <a:r>
              <a:rPr lang="en-US" dirty="0"/>
              <a:t>the changes made to the entity in the </a:t>
            </a:r>
            <a:r>
              <a:rPr lang="en-US" dirty="0" err="1"/>
              <a:t>datastore</a:t>
            </a:r>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413584037"/>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Entity classes also provide a constructor to create new instances:</a:t>
            </a:r>
          </a:p>
          <a:p>
            <a:pPr lvl="1"/>
            <a:endParaRPr lang="en-US" dirty="0" smtClean="0"/>
          </a:p>
          <a:p>
            <a:pPr lvl="1"/>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2425452"/>
            <a:ext cx="7488832" cy="10801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employee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ds.Employee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employee.lastname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00B050"/>
                </a:solidFill>
                <a:latin typeface="Courier New" pitchFamily="1" charset="0"/>
              </a:rPr>
              <a:t>Lorrain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employee.firstname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B050"/>
                </a:solidFill>
                <a:latin typeface="Courier New" pitchFamily="1" charset="0"/>
              </a:rPr>
              <a:t>Aurélie</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7" name="Rectangle à coins arrondis 4"/>
          <p:cNvSpPr/>
          <p:nvPr/>
        </p:nvSpPr>
        <p:spPr>
          <a:xfrm>
            <a:off x="827584" y="3865612"/>
            <a:ext cx="7488832"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employee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ds.Employee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Lorrain</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Aurélie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62707606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You can create methods that </a:t>
            </a:r>
            <a:r>
              <a:rPr lang="en-US" dirty="0"/>
              <a:t>can be applied </a:t>
            </a:r>
            <a:r>
              <a:rPr lang="en-US" dirty="0" smtClean="0"/>
              <a:t>to:</a:t>
            </a:r>
          </a:p>
          <a:p>
            <a:pPr lvl="1"/>
            <a:endParaRPr lang="en-US" dirty="0" smtClean="0"/>
          </a:p>
          <a:p>
            <a:pPr lvl="1"/>
            <a:r>
              <a:rPr lang="en-US" dirty="0" smtClean="0"/>
              <a:t>The </a:t>
            </a:r>
            <a:r>
              <a:rPr lang="en-US" dirty="0" err="1" smtClean="0"/>
              <a:t>dataclass</a:t>
            </a:r>
            <a:endParaRPr lang="en-US" dirty="0"/>
          </a:p>
          <a:p>
            <a:pPr lvl="1"/>
            <a:r>
              <a:rPr lang="en-US" dirty="0" smtClean="0"/>
              <a:t>The </a:t>
            </a:r>
            <a:r>
              <a:rPr lang="en-US" dirty="0"/>
              <a:t>entity </a:t>
            </a:r>
            <a:r>
              <a:rPr lang="en-US" dirty="0" smtClean="0"/>
              <a:t>collection</a:t>
            </a:r>
          </a:p>
          <a:p>
            <a:pPr lvl="1"/>
            <a:r>
              <a:rPr lang="en-US" dirty="0" smtClean="0"/>
              <a:t>Or an </a:t>
            </a:r>
            <a:r>
              <a:rPr lang="en-US" dirty="0"/>
              <a:t>individual </a:t>
            </a:r>
            <a:r>
              <a:rPr lang="en-US" dirty="0" smtClean="0"/>
              <a:t>entity</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39242342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You can easily add methods from the model designer</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9" name="Picture 8" descr="Screen Shot 2013-03-18 at 12.28.4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560" y="2497460"/>
            <a:ext cx="3568700" cy="2590800"/>
          </a:xfrm>
          <a:prstGeom prst="rect">
            <a:avLst/>
          </a:prstGeom>
        </p:spPr>
      </p:pic>
      <p:pic>
        <p:nvPicPr>
          <p:cNvPr id="11" name="Picture 10" descr="Screen Shot 2013-03-18 at 12.31.38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3800" y="1705372"/>
            <a:ext cx="2202656" cy="2016224"/>
          </a:xfrm>
          <a:prstGeom prst="rect">
            <a:avLst/>
          </a:prstGeom>
          <a:ln w="3175" cmpd="sng">
            <a:solidFill>
              <a:schemeClr val="tx1"/>
            </a:solidFill>
          </a:ln>
        </p:spPr>
      </p:pic>
      <p:cxnSp>
        <p:nvCxnSpPr>
          <p:cNvPr id="13" name="Straight Arrow Connector 12"/>
          <p:cNvCxnSpPr/>
          <p:nvPr/>
        </p:nvCxnSpPr>
        <p:spPr>
          <a:xfrm flipV="1">
            <a:off x="3966344" y="2785492"/>
            <a:ext cx="2477864" cy="16561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endCxn id="17" idx="1"/>
          </p:cNvCxnSpPr>
          <p:nvPr/>
        </p:nvCxnSpPr>
        <p:spPr>
          <a:xfrm flipV="1">
            <a:off x="2987824" y="4558500"/>
            <a:ext cx="2880320" cy="17120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7" name="Picture 16" descr="Screen Shot 2013-03-18 at 12.35.18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68144" y="3865612"/>
            <a:ext cx="3096344" cy="1385776"/>
          </a:xfrm>
          <a:prstGeom prst="rect">
            <a:avLst/>
          </a:prstGeom>
          <a:ln w="3175" cmpd="sng">
            <a:solidFill>
              <a:schemeClr val="tx1"/>
            </a:solidFill>
          </a:ln>
        </p:spPr>
      </p:pic>
    </p:spTree>
    <p:extLst>
      <p:ext uri="{BB962C8B-B14F-4D97-AF65-F5344CB8AC3E}">
        <p14:creationId xmlns:p14="http://schemas.microsoft.com/office/powerpoint/2010/main" val="90855954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What is </a:t>
            </a:r>
            <a:r>
              <a:rPr lang="en-US" dirty="0" err="1" smtClean="0"/>
              <a:t>Wakanda</a:t>
            </a:r>
            <a:r>
              <a:rPr lang="en-US" dirty="0" smtClean="0"/>
              <a:t> ?</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spTree>
    <p:extLst>
      <p:ext uri="{BB962C8B-B14F-4D97-AF65-F5344CB8AC3E}">
        <p14:creationId xmlns:p14="http://schemas.microsoft.com/office/powerpoint/2010/main" val="30378023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Dataclass</a:t>
            </a:r>
            <a:r>
              <a:rPr lang="en-US" dirty="0" smtClean="0"/>
              <a:t> methods have a scope:</a:t>
            </a:r>
          </a:p>
          <a:p>
            <a:endParaRPr lang="en-US" dirty="0" smtClean="0"/>
          </a:p>
          <a:p>
            <a:pPr lvl="1"/>
            <a:r>
              <a:rPr lang="en-US" dirty="0" smtClean="0"/>
              <a:t>Private</a:t>
            </a:r>
          </a:p>
          <a:p>
            <a:pPr lvl="2"/>
            <a:r>
              <a:rPr lang="en-US" dirty="0"/>
              <a:t>C</a:t>
            </a:r>
            <a:r>
              <a:rPr lang="en-US" dirty="0" smtClean="0"/>
              <a:t>an </a:t>
            </a:r>
            <a:r>
              <a:rPr lang="en-US" dirty="0"/>
              <a:t>only be used inside the </a:t>
            </a:r>
            <a:r>
              <a:rPr lang="en-US" dirty="0" err="1"/>
              <a:t>datastore</a:t>
            </a:r>
            <a:r>
              <a:rPr lang="en-US" dirty="0"/>
              <a:t> </a:t>
            </a:r>
            <a:r>
              <a:rPr lang="en-US" dirty="0" smtClean="0"/>
              <a:t>class</a:t>
            </a:r>
          </a:p>
          <a:p>
            <a:pPr lvl="2"/>
            <a:endParaRPr lang="en-US" dirty="0" smtClean="0"/>
          </a:p>
          <a:p>
            <a:pPr lvl="1"/>
            <a:r>
              <a:rPr lang="en-US" dirty="0" smtClean="0"/>
              <a:t>Protected</a:t>
            </a:r>
          </a:p>
          <a:p>
            <a:pPr lvl="2"/>
            <a:r>
              <a:rPr lang="en-US" dirty="0" smtClean="0"/>
              <a:t>Can </a:t>
            </a:r>
            <a:r>
              <a:rPr lang="en-US" dirty="0"/>
              <a:t>be used from </a:t>
            </a:r>
            <a:r>
              <a:rPr lang="en-US" dirty="0" err="1"/>
              <a:t>datastore</a:t>
            </a:r>
            <a:r>
              <a:rPr lang="en-US" dirty="0"/>
              <a:t> classes as well as from derived </a:t>
            </a:r>
            <a:r>
              <a:rPr lang="en-US" dirty="0" err="1"/>
              <a:t>datastore</a:t>
            </a:r>
            <a:r>
              <a:rPr lang="en-US" dirty="0"/>
              <a:t> </a:t>
            </a:r>
            <a:r>
              <a:rPr lang="en-US" dirty="0" smtClean="0"/>
              <a:t>classes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64468883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Dataclass</a:t>
            </a:r>
            <a:r>
              <a:rPr lang="en-US" dirty="0" smtClean="0"/>
              <a:t> methods have a scope:</a:t>
            </a:r>
          </a:p>
          <a:p>
            <a:endParaRPr lang="en-US" dirty="0" smtClean="0"/>
          </a:p>
          <a:p>
            <a:pPr lvl="1"/>
            <a:r>
              <a:rPr lang="en-US" dirty="0"/>
              <a:t>Public on </a:t>
            </a:r>
            <a:r>
              <a:rPr lang="en-US" dirty="0" smtClean="0"/>
              <a:t>Server</a:t>
            </a:r>
          </a:p>
          <a:p>
            <a:pPr lvl="2"/>
            <a:r>
              <a:rPr lang="en-US" dirty="0" smtClean="0"/>
              <a:t>Can </a:t>
            </a:r>
            <a:r>
              <a:rPr lang="en-US" dirty="0"/>
              <a:t>be used only from the </a:t>
            </a:r>
            <a:r>
              <a:rPr lang="en-US" dirty="0" smtClean="0"/>
              <a:t>server</a:t>
            </a:r>
          </a:p>
          <a:p>
            <a:pPr lvl="2"/>
            <a:endParaRPr lang="en-US" dirty="0"/>
          </a:p>
          <a:p>
            <a:pPr lvl="1"/>
            <a:r>
              <a:rPr lang="en-US" dirty="0" smtClean="0"/>
              <a:t>Public</a:t>
            </a:r>
          </a:p>
          <a:p>
            <a:pPr lvl="2"/>
            <a:r>
              <a:rPr lang="en-US" dirty="0" smtClean="0"/>
              <a:t>Can </a:t>
            </a:r>
            <a:r>
              <a:rPr lang="en-US" dirty="0"/>
              <a:t>be used from </a:t>
            </a:r>
            <a:r>
              <a:rPr lang="en-US" dirty="0" smtClean="0"/>
              <a:t>anywhere (exposed by the REST API)</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26159670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Examples: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18 at 12.59.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544" y="2065412"/>
            <a:ext cx="2708842" cy="2857872"/>
          </a:xfrm>
          <a:prstGeom prst="rect">
            <a:avLst/>
          </a:prstGeom>
        </p:spPr>
      </p:pic>
      <p:pic>
        <p:nvPicPr>
          <p:cNvPr id="2" name="Picture 1" descr="Screen Shot 2013-03-18 at 12.58.3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1920" y="3001516"/>
            <a:ext cx="4788532" cy="1008112"/>
          </a:xfrm>
          <a:prstGeom prst="rect">
            <a:avLst/>
          </a:prstGeom>
          <a:ln w="3175" cmpd="sng">
            <a:solidFill>
              <a:schemeClr val="tx1"/>
            </a:solidFill>
          </a:ln>
        </p:spPr>
      </p:pic>
    </p:spTree>
    <p:extLst>
      <p:ext uri="{BB962C8B-B14F-4D97-AF65-F5344CB8AC3E}">
        <p14:creationId xmlns:p14="http://schemas.microsoft.com/office/powerpoint/2010/main" val="110104747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632628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HTTP REST</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7" name="Picture 6"/>
          <p:cNvPicPr>
            <a:picLocks noChangeAspect="1"/>
          </p:cNvPicPr>
          <p:nvPr/>
        </p:nvPicPr>
        <p:blipFill>
          <a:blip r:embed="rId2"/>
          <a:stretch>
            <a:fillRect/>
          </a:stretch>
        </p:blipFill>
        <p:spPr>
          <a:xfrm>
            <a:off x="5796136" y="3001516"/>
            <a:ext cx="2953920" cy="1960328"/>
          </a:xfrm>
          <a:prstGeom prst="rect">
            <a:avLst/>
          </a:prstGeom>
        </p:spPr>
      </p:pic>
    </p:spTree>
    <p:extLst>
      <p:ext uri="{BB962C8B-B14F-4D97-AF65-F5344CB8AC3E}">
        <p14:creationId xmlns:p14="http://schemas.microsoft.com/office/powerpoint/2010/main" val="657869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Server provides a REST API that allows you to:</a:t>
            </a:r>
          </a:p>
          <a:p>
            <a:pPr lvl="1"/>
            <a:endParaRPr lang="en-US" dirty="0" smtClean="0"/>
          </a:p>
          <a:p>
            <a:pPr lvl="1"/>
            <a:r>
              <a:rPr lang="en-US" dirty="0" smtClean="0"/>
              <a:t>Retrieve information about the </a:t>
            </a:r>
            <a:r>
              <a:rPr lang="en-US" dirty="0" err="1" smtClean="0"/>
              <a:t>datastore</a:t>
            </a:r>
            <a:r>
              <a:rPr lang="en-US" dirty="0" smtClean="0"/>
              <a:t> classes</a:t>
            </a:r>
          </a:p>
          <a:p>
            <a:pPr lvl="1"/>
            <a:r>
              <a:rPr lang="en-US" dirty="0" smtClean="0"/>
              <a:t>Manipulate data</a:t>
            </a:r>
          </a:p>
          <a:p>
            <a:pPr lvl="1"/>
            <a:r>
              <a:rPr lang="en-US" dirty="0" smtClean="0"/>
              <a:t>Authenticate a user</a:t>
            </a:r>
          </a:p>
          <a:p>
            <a:pPr lvl="1"/>
            <a:r>
              <a:rPr lang="en-US" dirty="0" smtClean="0"/>
              <a:t>…</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REST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90015369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330824" cy="4230687"/>
          </a:xfrm>
        </p:spPr>
        <p:txBody>
          <a:bodyPr/>
          <a:lstStyle/>
          <a:p>
            <a:endParaRPr lang="en-US" sz="2800" dirty="0" smtClean="0"/>
          </a:p>
          <a:p>
            <a:r>
              <a:rPr lang="en-US" sz="2800" dirty="0" smtClean="0"/>
              <a:t>/</a:t>
            </a:r>
            <a:r>
              <a:rPr lang="en-US" sz="2800" dirty="0"/>
              <a:t>rest/$</a:t>
            </a:r>
            <a:r>
              <a:rPr lang="en-US" sz="2800" dirty="0" smtClean="0"/>
              <a:t>catalog</a:t>
            </a:r>
          </a:p>
          <a:p>
            <a:endParaRPr lang="en-US" sz="2800" dirty="0" smtClean="0"/>
          </a:p>
          <a:p>
            <a:pPr lvl="1"/>
            <a:r>
              <a:rPr lang="en-US" sz="2400" dirty="0" smtClean="0"/>
              <a:t>Returns a list of the </a:t>
            </a:r>
            <a:r>
              <a:rPr lang="en-US" sz="2400" dirty="0" err="1" smtClean="0"/>
              <a:t>dataclasses</a:t>
            </a:r>
            <a:r>
              <a:rPr lang="en-US" sz="2400" dirty="0" smtClean="0"/>
              <a:t> in your project with two URIs: </a:t>
            </a:r>
          </a:p>
          <a:p>
            <a:pPr lvl="2"/>
            <a:r>
              <a:rPr lang="en-US" sz="2000" dirty="0" smtClean="0"/>
              <a:t>One to access structure information </a:t>
            </a:r>
          </a:p>
          <a:p>
            <a:pPr lvl="2"/>
            <a:r>
              <a:rPr lang="en-US" sz="2000" dirty="0" smtClean="0"/>
              <a:t>Another one to retrieve the data in the </a:t>
            </a:r>
            <a:r>
              <a:rPr lang="en-US" sz="2000" dirty="0" err="1" smtClean="0"/>
              <a:t>dataclass</a:t>
            </a:r>
            <a:endParaRPr lang="en-US" sz="2000"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08 at 6.20.28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9992" y="1345332"/>
            <a:ext cx="4752528" cy="4167602"/>
          </a:xfrm>
          <a:prstGeom prst="rect">
            <a:avLst/>
          </a:prstGeom>
        </p:spPr>
      </p:pic>
    </p:spTree>
    <p:extLst>
      <p:ext uri="{BB962C8B-B14F-4D97-AF65-F5344CB8AC3E}">
        <p14:creationId xmlns:p14="http://schemas.microsoft.com/office/powerpoint/2010/main" val="3829649427"/>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catalog/$all</a:t>
            </a:r>
          </a:p>
          <a:p>
            <a:endParaRPr lang="en-US" sz="2800" dirty="0" smtClean="0"/>
          </a:p>
          <a:p>
            <a:pPr lvl="1"/>
            <a:r>
              <a:rPr lang="en-US" sz="2400" dirty="0" smtClean="0"/>
              <a:t>Returns information about all of your </a:t>
            </a:r>
            <a:r>
              <a:rPr lang="en-US" sz="2400" dirty="0" err="1" smtClean="0"/>
              <a:t>dataclasses</a:t>
            </a:r>
            <a:r>
              <a:rPr lang="en-US" sz="2400" dirty="0" smtClean="0"/>
              <a:t> and their attributes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8 at 6.28.0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0468" y="481236"/>
            <a:ext cx="4144060" cy="5261780"/>
          </a:xfrm>
          <a:prstGeom prst="rect">
            <a:avLst/>
          </a:prstGeom>
        </p:spPr>
      </p:pic>
    </p:spTree>
    <p:extLst>
      <p:ext uri="{BB962C8B-B14F-4D97-AF65-F5344CB8AC3E}">
        <p14:creationId xmlns:p14="http://schemas.microsoft.com/office/powerpoint/2010/main" val="267964697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catalog/{</a:t>
            </a:r>
            <a:r>
              <a:rPr lang="en-US" sz="2800" dirty="0" err="1" smtClean="0"/>
              <a:t>dataClass</a:t>
            </a:r>
            <a:r>
              <a:rPr lang="en-US" sz="2800" dirty="0" smtClean="0"/>
              <a:t>}</a:t>
            </a:r>
          </a:p>
          <a:p>
            <a:endParaRPr lang="en-US" sz="2800" dirty="0" smtClean="0"/>
          </a:p>
          <a:p>
            <a:pPr lvl="1"/>
            <a:r>
              <a:rPr lang="en-US" sz="2400" dirty="0" smtClean="0"/>
              <a:t>Returns information about a specific </a:t>
            </a:r>
            <a:r>
              <a:rPr lang="en-US" sz="2400" dirty="0" err="1" smtClean="0"/>
              <a:t>dataclass</a:t>
            </a:r>
            <a:r>
              <a:rPr lang="en-US" sz="2400" dirty="0" smtClean="0"/>
              <a:t> and the attributes it contains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8 at 6.24.4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8064" y="457148"/>
            <a:ext cx="4140966" cy="5257851"/>
          </a:xfrm>
          <a:prstGeom prst="rect">
            <a:avLst/>
          </a:prstGeom>
        </p:spPr>
      </p:pic>
    </p:spTree>
    <p:extLst>
      <p:ext uri="{BB962C8B-B14F-4D97-AF65-F5344CB8AC3E}">
        <p14:creationId xmlns:p14="http://schemas.microsoft.com/office/powerpoint/2010/main" val="68867031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a:t>
            </a:r>
          </a:p>
          <a:p>
            <a:endParaRPr lang="en-US" sz="2800" dirty="0" smtClean="0"/>
          </a:p>
          <a:p>
            <a:pPr lvl="1"/>
            <a:r>
              <a:rPr lang="en-US" sz="2400" dirty="0" smtClean="0"/>
              <a:t>Returns all the entities (by default the first 100) for a specific </a:t>
            </a:r>
            <a:r>
              <a:rPr lang="en-US" sz="2400" dirty="0" err="1" smtClean="0"/>
              <a:t>dataclass</a:t>
            </a:r>
            <a:endParaRPr lang="en-US" sz="2400"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08 at 6.33.4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24" y="-22820"/>
            <a:ext cx="4501006" cy="5715000"/>
          </a:xfrm>
          <a:prstGeom prst="rect">
            <a:avLst/>
          </a:prstGeom>
        </p:spPr>
      </p:pic>
    </p:spTree>
    <p:extLst>
      <p:ext uri="{BB962C8B-B14F-4D97-AF65-F5344CB8AC3E}">
        <p14:creationId xmlns:p14="http://schemas.microsoft.com/office/powerpoint/2010/main" val="9640199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An </a:t>
            </a:r>
            <a:r>
              <a:rPr lang="en-US" dirty="0"/>
              <a:t>open‐source platform </a:t>
            </a:r>
            <a:endParaRPr lang="en-US" dirty="0" smtClean="0"/>
          </a:p>
          <a:p>
            <a:endParaRPr lang="en-US" dirty="0" smtClean="0"/>
          </a:p>
          <a:p>
            <a:r>
              <a:rPr lang="en-US" dirty="0"/>
              <a:t>Provides a unified stack running on JavaScript from end‐to‐</a:t>
            </a:r>
            <a:r>
              <a:rPr lang="en-US" dirty="0" smtClean="0"/>
              <a:t>end</a:t>
            </a:r>
            <a:endParaRPr lang="en-US" dirty="0"/>
          </a:p>
          <a:p>
            <a:endParaRPr lang="en-US" dirty="0" smtClean="0"/>
          </a:p>
          <a:p>
            <a:r>
              <a:rPr lang="en-US" dirty="0" smtClean="0"/>
              <a:t>Allows </a:t>
            </a:r>
            <a:r>
              <a:rPr lang="en-US" dirty="0"/>
              <a:t>you to develop business web </a:t>
            </a:r>
            <a:r>
              <a:rPr lang="en-US" dirty="0" smtClean="0"/>
              <a:t>applications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From the browser to the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22386696"/>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546848"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}({key})</a:t>
            </a:r>
          </a:p>
          <a:p>
            <a:endParaRPr lang="en-US" sz="2800" dirty="0" smtClean="0"/>
          </a:p>
          <a:p>
            <a:pPr lvl="1"/>
            <a:r>
              <a:rPr lang="en-US" sz="2400" dirty="0" smtClean="0"/>
              <a:t>Returns the entity defined by the </a:t>
            </a:r>
            <a:r>
              <a:rPr lang="en-US" sz="2400" dirty="0" err="1" smtClean="0"/>
              <a:t>dataclass’s</a:t>
            </a:r>
            <a:r>
              <a:rPr lang="en-US" sz="2400" dirty="0" smtClean="0"/>
              <a:t> key</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8 at 6.35.5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4008" y="1363795"/>
            <a:ext cx="4787700" cy="3509929"/>
          </a:xfrm>
          <a:prstGeom prst="rect">
            <a:avLst/>
          </a:prstGeom>
        </p:spPr>
      </p:pic>
    </p:spTree>
    <p:extLst>
      <p:ext uri="{BB962C8B-B14F-4D97-AF65-F5344CB8AC3E}">
        <p14:creationId xmlns:p14="http://schemas.microsoft.com/office/powerpoint/2010/main" val="2209607102"/>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474840"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}/{method}</a:t>
            </a:r>
          </a:p>
        </p:txBody>
      </p:sp>
      <p:sp>
        <p:nvSpPr>
          <p:cNvPr id="9" name="Espace réservé du contenu 2"/>
          <p:cNvSpPr txBox="1">
            <a:spLocks/>
          </p:cNvSpPr>
          <p:nvPr/>
        </p:nvSpPr>
        <p:spPr bwMode="auto">
          <a:xfrm>
            <a:off x="457200" y="1003077"/>
            <a:ext cx="3610744"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800" dirty="0" smtClean="0"/>
          </a:p>
          <a:p>
            <a:endParaRPr lang="en-US" sz="2800" dirty="0" smtClean="0"/>
          </a:p>
          <a:p>
            <a:endParaRPr lang="en-US" sz="2800" dirty="0" smtClean="0"/>
          </a:p>
          <a:p>
            <a:pPr lvl="1"/>
            <a:r>
              <a:rPr lang="en-US" sz="2400" dirty="0" smtClean="0"/>
              <a:t>Returns an entity collection or an array based on a </a:t>
            </a:r>
            <a:r>
              <a:rPr lang="en-US" sz="2400" dirty="0" err="1" smtClean="0"/>
              <a:t>dataclass</a:t>
            </a:r>
            <a:r>
              <a:rPr lang="en-US" sz="2400" dirty="0" smtClean="0"/>
              <a:t> 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8 at 7.10.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1932" y="1777380"/>
            <a:ext cx="5636611" cy="4009628"/>
          </a:xfrm>
          <a:prstGeom prst="rect">
            <a:avLst/>
          </a:prstGeom>
        </p:spPr>
      </p:pic>
    </p:spTree>
    <p:extLst>
      <p:ext uri="{BB962C8B-B14F-4D97-AF65-F5344CB8AC3E}">
        <p14:creationId xmlns:p14="http://schemas.microsoft.com/office/powerpoint/2010/main" val="106667527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lot of other REST Resources are available to manipulate data:</a:t>
            </a:r>
            <a:endParaRPr lang="en-US" dirty="0"/>
          </a:p>
          <a:p>
            <a:pPr marL="0" indent="0" algn="ctr">
              <a:buNone/>
            </a:pPr>
            <a:r>
              <a:rPr lang="en-US" sz="2400" dirty="0">
                <a:hlinkClick r:id="rId3"/>
              </a:rPr>
              <a:t>http://doc.wakanda.org/home2.en.html#/HTTP-REST/Manipulating-Data.201-808590.</a:t>
            </a:r>
            <a:r>
              <a:rPr lang="en-US" sz="2400" dirty="0" smtClean="0">
                <a:hlinkClick r:id="rId3"/>
              </a:rPr>
              <a:t>en.html</a:t>
            </a:r>
            <a:endParaRPr lang="en-US" sz="2400" dirty="0" smtClean="0"/>
          </a:p>
          <a:p>
            <a:pPr marL="0" indent="0" algn="ctr">
              <a:buNone/>
            </a:pPr>
            <a:endParaRPr lang="en-US" sz="2800" dirty="0"/>
          </a:p>
          <a:p>
            <a:r>
              <a:rPr lang="en-US" dirty="0" smtClean="0"/>
              <a:t>What you have to remember: </a:t>
            </a:r>
          </a:p>
          <a:p>
            <a:pPr lvl="1"/>
            <a:r>
              <a:rPr lang="en-US" dirty="0" smtClean="0"/>
              <a:t>Almost all you can do with a </a:t>
            </a:r>
            <a:r>
              <a:rPr lang="en-US" dirty="0" err="1" smtClean="0"/>
              <a:t>Dataclass</a:t>
            </a:r>
            <a:r>
              <a:rPr lang="en-US" dirty="0" smtClean="0"/>
              <a:t> object can be done with the REST API !</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latin typeface="+mj-lt"/>
                <a:cs typeface="ＭＳ Ｐゴシック" charset="0"/>
              </a:rPr>
              <a:t>Manipulate data</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902377486"/>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1789786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Dataprovider</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spTree>
    <p:extLst>
      <p:ext uri="{BB962C8B-B14F-4D97-AF65-F5344CB8AC3E}">
        <p14:creationId xmlns:p14="http://schemas.microsoft.com/office/powerpoint/2010/main" val="29220906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contenu 2"/>
          <p:cNvSpPr txBox="1">
            <a:spLocks/>
          </p:cNvSpPr>
          <p:nvPr/>
        </p:nvSpPr>
        <p:spPr bwMode="auto">
          <a:xfrm>
            <a:off x="457201" y="1993404"/>
            <a:ext cx="5410943" cy="3096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Provide an abstract way to use the REST API</a:t>
            </a:r>
          </a:p>
          <a:p>
            <a:pPr lvl="1"/>
            <a:r>
              <a:rPr lang="en-US" dirty="0" smtClean="0"/>
              <a:t>No need to handle HTTP requests and parse data</a:t>
            </a:r>
          </a:p>
          <a:p>
            <a:pPr lvl="1"/>
            <a:r>
              <a:rPr lang="en-US" dirty="0" smtClean="0"/>
              <a:t>Just manipulate data the same way than on the server</a:t>
            </a:r>
          </a:p>
        </p:txBody>
      </p:sp>
      <p:sp>
        <p:nvSpPr>
          <p:cNvPr id="3" name="Espace réservé du contenu 2"/>
          <p:cNvSpPr>
            <a:spLocks noGrp="1"/>
          </p:cNvSpPr>
          <p:nvPr>
            <p:ph idx="1"/>
          </p:nvPr>
        </p:nvSpPr>
        <p:spPr>
          <a:xfrm>
            <a:off x="457201" y="1128713"/>
            <a:ext cx="8219255" cy="864691"/>
          </a:xfrm>
        </p:spPr>
        <p:txBody>
          <a:bodyPr/>
          <a:lstStyle/>
          <a:p>
            <a:r>
              <a:rPr lang="en-US" dirty="0" smtClean="0"/>
              <a:t>Part of the client-side Framework (WAF)</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Dataprovider</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p:cNvPicPr>
            <a:picLocks noChangeAspect="1"/>
          </p:cNvPicPr>
          <p:nvPr/>
        </p:nvPicPr>
        <p:blipFill rotWithShape="1">
          <a:blip r:embed="rId4"/>
          <a:srcRect l="39249" r="8240"/>
          <a:stretch/>
        </p:blipFill>
        <p:spPr>
          <a:xfrm>
            <a:off x="5953472" y="1921396"/>
            <a:ext cx="3183632" cy="3314493"/>
          </a:xfrm>
          <a:prstGeom prst="rect">
            <a:avLst/>
          </a:prstGeom>
        </p:spPr>
      </p:pic>
    </p:spTree>
    <p:extLst>
      <p:ext uri="{BB962C8B-B14F-4D97-AF65-F5344CB8AC3E}">
        <p14:creationId xmlns:p14="http://schemas.microsoft.com/office/powerpoint/2010/main" val="2178320110"/>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To use this API on your HTML page, you just need to include the WAF Loader script :</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WAF Loader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23528" y="3505572"/>
            <a:ext cx="8496944" cy="100811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sz="1600" b="1" dirty="0">
                <a:solidFill>
                  <a:schemeClr val="tx1"/>
                </a:solidFill>
                <a:latin typeface="Courier New" pitchFamily="-106" charset="0"/>
                <a:ea typeface="ＭＳ Ｐゴシック" pitchFamily="-106" charset="-128"/>
                <a:cs typeface="Courier New" pitchFamily="-106" charset="0"/>
              </a:rPr>
              <a:t>&lt;</a:t>
            </a:r>
            <a:r>
              <a:rPr lang="en-GB" sz="1600" b="1" dirty="0">
                <a:solidFill>
                  <a:srgbClr val="3366FF"/>
                </a:solidFill>
                <a:latin typeface="Courier New"/>
                <a:cs typeface="Courier New"/>
              </a:rPr>
              <a:t>script</a:t>
            </a:r>
            <a:r>
              <a:rPr lang="en-GB" sz="1600" b="1" dirty="0">
                <a:solidFill>
                  <a:schemeClr val="tx1"/>
                </a:solidFill>
                <a:latin typeface="Courier New" pitchFamily="-106" charset="0"/>
                <a:ea typeface="ＭＳ Ｐゴシック" pitchFamily="-106" charset="-128"/>
                <a:cs typeface="Courier New" pitchFamily="-106" charset="0"/>
              </a:rPr>
              <a:t> </a:t>
            </a:r>
            <a:r>
              <a:rPr lang="en-GB" sz="1600" b="1" dirty="0">
                <a:solidFill>
                  <a:srgbClr val="FF0000"/>
                </a:solidFill>
                <a:latin typeface="Courier New"/>
                <a:cs typeface="Courier New"/>
              </a:rPr>
              <a:t>type</a:t>
            </a:r>
            <a:r>
              <a:rPr lang="en-GB" sz="1600" b="1" dirty="0">
                <a:solidFill>
                  <a:schemeClr val="tx1"/>
                </a:solidFill>
                <a:latin typeface="Courier New" pitchFamily="-106" charset="0"/>
                <a:ea typeface="ＭＳ Ｐゴシック" pitchFamily="-106" charset="-128"/>
                <a:cs typeface="Courier New" pitchFamily="-106" charset="0"/>
              </a:rPr>
              <a:t>="</a:t>
            </a:r>
            <a:r>
              <a:rPr lang="en-GB" sz="1600" b="1" dirty="0">
                <a:solidFill>
                  <a:srgbClr val="00CC00"/>
                </a:solidFill>
                <a:latin typeface="Courier New"/>
                <a:cs typeface="Courier New"/>
              </a:rPr>
              <a:t>text/</a:t>
            </a:r>
            <a:r>
              <a:rPr lang="en-GB" sz="1600" b="1" dirty="0" err="1">
                <a:solidFill>
                  <a:srgbClr val="00CC00"/>
                </a:solidFill>
                <a:latin typeface="Courier New"/>
                <a:cs typeface="Courier New"/>
              </a:rPr>
              <a:t>javascript</a:t>
            </a:r>
            <a:r>
              <a:rPr lang="en-GB" sz="1600" b="1" dirty="0">
                <a:solidFill>
                  <a:schemeClr val="tx1"/>
                </a:solidFill>
                <a:latin typeface="Courier New" pitchFamily="-106" charset="0"/>
                <a:ea typeface="ＭＳ Ｐゴシック" pitchFamily="-106" charset="-128"/>
                <a:cs typeface="Courier New" pitchFamily="-106" charset="0"/>
              </a:rPr>
              <a:t>" </a:t>
            </a:r>
            <a:r>
              <a:rPr lang="en-GB" sz="1600" b="1" dirty="0" err="1">
                <a:solidFill>
                  <a:srgbClr val="FF0000"/>
                </a:solidFill>
                <a:latin typeface="Courier New"/>
                <a:cs typeface="Courier New"/>
              </a:rPr>
              <a:t>src</a:t>
            </a:r>
            <a:r>
              <a:rPr lang="en-GB" sz="1600" b="1" dirty="0">
                <a:solidFill>
                  <a:schemeClr val="tx1"/>
                </a:solidFill>
                <a:latin typeface="Courier New" pitchFamily="-106" charset="0"/>
                <a:ea typeface="ＭＳ Ｐゴシック" pitchFamily="-106" charset="-128"/>
                <a:cs typeface="Courier New" pitchFamily="-106" charset="0"/>
              </a:rPr>
              <a:t>="</a:t>
            </a:r>
            <a:r>
              <a:rPr lang="en-GB" sz="1600" b="1" dirty="0">
                <a:solidFill>
                  <a:srgbClr val="00CC00"/>
                </a:solidFill>
                <a:latin typeface="Courier New"/>
                <a:cs typeface="Courier New"/>
              </a:rPr>
              <a:t>/</a:t>
            </a:r>
            <a:r>
              <a:rPr lang="en-GB" sz="1600" b="1" dirty="0" err="1">
                <a:solidFill>
                  <a:srgbClr val="00CC00"/>
                </a:solidFill>
                <a:latin typeface="Courier New"/>
                <a:cs typeface="Courier New"/>
              </a:rPr>
              <a:t>waLib</a:t>
            </a:r>
            <a:r>
              <a:rPr lang="en-GB" sz="1600" b="1" dirty="0">
                <a:solidFill>
                  <a:srgbClr val="00CC00"/>
                </a:solidFill>
                <a:latin typeface="Courier New"/>
                <a:cs typeface="Courier New"/>
              </a:rPr>
              <a:t>/WAF/</a:t>
            </a:r>
            <a:r>
              <a:rPr lang="en-GB" sz="1600" b="1" dirty="0" err="1">
                <a:solidFill>
                  <a:srgbClr val="00CC00"/>
                </a:solidFill>
                <a:latin typeface="Courier New"/>
                <a:cs typeface="Courier New"/>
              </a:rPr>
              <a:t>Loader.js</a:t>
            </a:r>
            <a:r>
              <a:rPr lang="en-GB" sz="1600" b="1" dirty="0">
                <a:solidFill>
                  <a:schemeClr val="tx1"/>
                </a:solidFill>
                <a:latin typeface="Courier New" pitchFamily="-106" charset="0"/>
                <a:ea typeface="ＭＳ Ｐゴシック" pitchFamily="-106" charset="-128"/>
                <a:cs typeface="Courier New" pitchFamily="-106" charset="0"/>
              </a:rPr>
              <a:t>"&gt;&lt;/</a:t>
            </a:r>
            <a:r>
              <a:rPr lang="en-GB" sz="1600" b="1" dirty="0">
                <a:solidFill>
                  <a:srgbClr val="3366FF"/>
                </a:solidFill>
                <a:latin typeface="Courier New"/>
                <a:cs typeface="Courier New"/>
              </a:rPr>
              <a:t>script</a:t>
            </a:r>
            <a:r>
              <a:rPr lang="en-GB" sz="1600" b="1" dirty="0">
                <a:solidFill>
                  <a:schemeClr val="tx1"/>
                </a:solidFill>
                <a:latin typeface="Courier New" pitchFamily="-106" charset="0"/>
                <a:ea typeface="ＭＳ Ｐゴシック" pitchFamily="-106" charset="-128"/>
                <a:cs typeface="Courier New" pitchFamily="-106" charset="0"/>
              </a:rPr>
              <a:t>&gt;</a:t>
            </a:r>
          </a:p>
        </p:txBody>
      </p:sp>
    </p:spTree>
    <p:extLst>
      <p:ext uri="{BB962C8B-B14F-4D97-AF65-F5344CB8AC3E}">
        <p14:creationId xmlns:p14="http://schemas.microsoft.com/office/powerpoint/2010/main" val="2643874917"/>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As on server-side, a </a:t>
            </a:r>
            <a:r>
              <a:rPr lang="en-US" b="1" i="1" dirty="0" smtClean="0"/>
              <a:t>ds</a:t>
            </a:r>
            <a:r>
              <a:rPr lang="en-US" i="1" dirty="0" smtClean="0"/>
              <a:t> </a:t>
            </a:r>
            <a:r>
              <a:rPr lang="en-US" dirty="0" smtClean="0"/>
              <a:t>property is defined</a:t>
            </a:r>
          </a:p>
          <a:p>
            <a:pPr lvl="1"/>
            <a:endParaRPr lang="en-US" dirty="0" smtClean="0"/>
          </a:p>
          <a:p>
            <a:pPr lvl="1"/>
            <a:r>
              <a:rPr lang="en-US" dirty="0" smtClean="0"/>
              <a:t>Client-side version of the </a:t>
            </a:r>
            <a:r>
              <a:rPr lang="en-US" dirty="0" err="1" smtClean="0"/>
              <a:t>Datastore</a:t>
            </a:r>
            <a:r>
              <a:rPr lang="en-US" dirty="0" smtClean="0"/>
              <a:t> object</a:t>
            </a:r>
          </a:p>
          <a:p>
            <a:pPr lvl="1"/>
            <a:endParaRPr lang="en-US" dirty="0"/>
          </a:p>
          <a:p>
            <a:pPr lvl="1"/>
            <a:r>
              <a:rPr lang="en-US" dirty="0" smtClean="0"/>
              <a:t>The significant difference between the two versions :</a:t>
            </a:r>
          </a:p>
          <a:p>
            <a:pPr lvl="2"/>
            <a:r>
              <a:rPr lang="en-US" dirty="0" smtClean="0"/>
              <a:t>The client-side version was designed to work asynchronously !</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Client-side </a:t>
            </a:r>
            <a:r>
              <a:rPr lang="en-US" sz="3600" b="1" dirty="0" err="1" smtClean="0">
                <a:latin typeface="+mj-lt"/>
                <a:cs typeface="ＭＳ Ｐゴシック" charset="0"/>
              </a:rPr>
              <a:t>Datastore</a:t>
            </a:r>
            <a:r>
              <a:rPr lang="en-US" sz="3600" b="1" dirty="0" smtClean="0">
                <a:latin typeface="+mj-lt"/>
                <a:cs typeface="ＭＳ Ｐゴシック" charset="0"/>
              </a:rPr>
              <a:t> object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624705279"/>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Server-side version (synchronous):</a:t>
            </a:r>
            <a:endParaRPr lang="en-US" dirty="0"/>
          </a:p>
          <a:p>
            <a:pPr lvl="1"/>
            <a:endParaRPr lang="en-US" dirty="0" smtClean="0"/>
          </a:p>
          <a:p>
            <a:pPr marL="0" indent="0">
              <a:buNone/>
            </a:pPr>
            <a:endParaRPr lang="en-US" sz="4400" dirty="0" smtClean="0"/>
          </a:p>
          <a:p>
            <a:r>
              <a:rPr lang="en-US" dirty="0" smtClean="0"/>
              <a:t>Client-side version (asynchronous):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a:t>
            </a:r>
            <a:r>
              <a:rPr lang="en-US" sz="3600" b="1" dirty="0" smtClean="0">
                <a:solidFill>
                  <a:prstClr val="black"/>
                </a:solidFill>
                <a:latin typeface="Calibri"/>
                <a:cs typeface="ＭＳ Ｐゴシック" charset="0"/>
              </a:rPr>
              <a:t>examples</a:t>
            </a:r>
            <a:endParaRPr lang="en-US" sz="3600" b="1" dirty="0">
              <a:solidFill>
                <a:prstClr val="black"/>
              </a:solidFill>
              <a:latin typeface="Calibri"/>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3793604"/>
            <a:ext cx="8352928" cy="12241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ds.Article.all</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a:solidFill>
                  <a:schemeClr val="tx1"/>
                </a:solidFill>
                <a:latin typeface="Courier New" pitchFamily="-106" charset="0"/>
                <a:ea typeface="ＭＳ Ｐゴシック" pitchFamily="-106" charset="-128"/>
                <a:cs typeface="Courier New" pitchFamily="-106" charset="0"/>
              </a:rPr>
              <a:t>event</a:t>
            </a:r>
            <a:r>
              <a:rPr lang="en-GB" b="1" dirty="0" err="1" smtClean="0">
                <a:solidFill>
                  <a:schemeClr val="tx1"/>
                </a:solidFill>
                <a:latin typeface="Courier New" pitchFamily="-106" charset="0"/>
                <a:ea typeface="ＭＳ Ｐゴシック" pitchFamily="-106" charset="-128"/>
                <a:cs typeface="Courier New" pitchFamily="-106" charset="0"/>
              </a:rPr>
              <a: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Do something with articles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
        <p:nvSpPr>
          <p:cNvPr id="7" name="Rectangle à coins arrondis 4"/>
          <p:cNvSpPr/>
          <p:nvPr/>
        </p:nvSpPr>
        <p:spPr>
          <a:xfrm>
            <a:off x="395536" y="1849388"/>
            <a:ext cx="8352928" cy="8640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smtClean="0">
                <a:solidFill>
                  <a:schemeClr val="tx1"/>
                </a:solidFill>
                <a:latin typeface="Courier New" pitchFamily="-106" charset="0"/>
                <a:ea typeface="ＭＳ Ｐゴシック" pitchFamily="-106" charset="-128"/>
                <a:cs typeface="Courier New" pitchFamily="-106" charset="0"/>
              </a:rPr>
              <a:t>ds.Article.all</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Do something with articles</a:t>
            </a:r>
          </a:p>
        </p:txBody>
      </p:sp>
    </p:spTree>
    <p:extLst>
      <p:ext uri="{BB962C8B-B14F-4D97-AF65-F5344CB8AC3E}">
        <p14:creationId xmlns:p14="http://schemas.microsoft.com/office/powerpoint/2010/main" val="1330226301"/>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Another possible client-side version:</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993404"/>
            <a:ext cx="8352928" cy="30963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ds.Article.all</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onSuccess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smtClean="0">
                <a:solidFill>
                  <a:schemeClr val="tx1"/>
                </a:solidFill>
                <a:latin typeface="Courier New" pitchFamily="-106" charset="0"/>
                <a:ea typeface="ＭＳ Ｐゴシック" pitchFamily="-106" charset="-128"/>
                <a:cs typeface="Courier New" pitchFamily="-106" charset="0"/>
              </a:rPr>
              <a:t>event.entityCollection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 Do something with articles</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onError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event.error.join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Do something</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113141800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platform is comprised of :</a:t>
            </a:r>
          </a:p>
          <a:p>
            <a:endParaRPr lang="en-US" dirty="0" smtClean="0"/>
          </a:p>
          <a:p>
            <a:pPr lvl="1"/>
            <a:r>
              <a:rPr lang="en-US" dirty="0" err="1" smtClean="0"/>
              <a:t>Wakanda</a:t>
            </a:r>
            <a:r>
              <a:rPr lang="en-US" dirty="0" smtClean="0"/>
              <a:t> Server</a:t>
            </a:r>
          </a:p>
          <a:p>
            <a:pPr lvl="1"/>
            <a:endParaRPr lang="en-US" dirty="0" smtClean="0"/>
          </a:p>
          <a:p>
            <a:pPr lvl="1"/>
            <a:r>
              <a:rPr lang="en-US" dirty="0" err="1" smtClean="0"/>
              <a:t>Wakanda</a:t>
            </a:r>
            <a:r>
              <a:rPr lang="en-US" dirty="0" smtClean="0"/>
              <a:t> Studio</a:t>
            </a:r>
          </a:p>
          <a:p>
            <a:pPr lvl="1"/>
            <a:endParaRPr lang="en-US" dirty="0" smtClean="0"/>
          </a:p>
          <a:p>
            <a:pPr lvl="1"/>
            <a:r>
              <a:rPr lang="en-US" dirty="0" err="1" smtClean="0"/>
              <a:t>Wakanda</a:t>
            </a:r>
            <a:r>
              <a:rPr lang="en-US" dirty="0" smtClean="0"/>
              <a:t> Client Framework</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From the browser to the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6 at 11.15.10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8104" y="2250103"/>
            <a:ext cx="3763190" cy="3055669"/>
          </a:xfrm>
          <a:prstGeom prst="rect">
            <a:avLst/>
          </a:prstGeom>
        </p:spPr>
      </p:pic>
    </p:spTree>
    <p:extLst>
      <p:ext uri="{BB962C8B-B14F-4D97-AF65-F5344CB8AC3E}">
        <p14:creationId xmlns:p14="http://schemas.microsoft.com/office/powerpoint/2010/main" val="503224171"/>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Client-side version of the </a:t>
            </a:r>
            <a:r>
              <a:rPr lang="en-US" b="1" i="1" dirty="0" smtClean="0"/>
              <a:t>query </a:t>
            </a:r>
            <a:r>
              <a:rPr lang="en-US" dirty="0" smtClean="0"/>
              <a:t>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921396"/>
            <a:ext cx="8352928" cy="31683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ds.Article.query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title = :1</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params</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WAF.wildchar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onSuccess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beginningWithB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event.entityCollection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 Do something with articles</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onError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event.error.join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228451202"/>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Client-side version of the </a:t>
            </a:r>
            <a:r>
              <a:rPr lang="en-US" b="1" i="1" dirty="0" smtClean="0"/>
              <a:t>save </a:t>
            </a:r>
            <a:r>
              <a:rPr lang="en-US" dirty="0" smtClean="0"/>
              <a:t>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849388"/>
            <a:ext cx="8352928" cy="331236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theGuy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a:solidFill>
                  <a:schemeClr val="tx1"/>
                </a:solidFill>
                <a:latin typeface="Courier New" pitchFamily="-106" charset="0"/>
                <a:ea typeface="ＭＳ Ｐゴシック" pitchFamily="-106" charset="-128"/>
                <a:cs typeface="Courier New" pitchFamily="-106" charset="0"/>
              </a:rPr>
              <a:t>ds.People.newEntity</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.lastName.setValue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Last 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.firstName.setValue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First name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.save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onSuccess</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event.entity.ID.getValue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onError</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(error)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event.error.join</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2912518572"/>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41601114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DataSource</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4" name="Picture 3"/>
          <p:cNvPicPr>
            <a:picLocks noChangeAspect="1"/>
          </p:cNvPicPr>
          <p:nvPr/>
        </p:nvPicPr>
        <p:blipFill rotWithShape="1">
          <a:blip r:embed="rId2"/>
          <a:srcRect l="39249" r="8240"/>
          <a:stretch/>
        </p:blipFill>
        <p:spPr>
          <a:xfrm>
            <a:off x="5420816" y="1705372"/>
            <a:ext cx="3183632" cy="3314493"/>
          </a:xfrm>
          <a:prstGeom prst="rect">
            <a:avLst/>
          </a:prstGeom>
        </p:spPr>
      </p:pic>
    </p:spTree>
    <p:extLst>
      <p:ext uri="{BB962C8B-B14F-4D97-AF65-F5344CB8AC3E}">
        <p14:creationId xmlns:p14="http://schemas.microsoft.com/office/powerpoint/2010/main" val="3799752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A </a:t>
            </a:r>
            <a:r>
              <a:rPr lang="en-US" dirty="0" err="1" smtClean="0"/>
              <a:t>Datasource</a:t>
            </a:r>
            <a:r>
              <a:rPr lang="en-US" dirty="0" smtClean="0"/>
              <a:t> </a:t>
            </a:r>
            <a:r>
              <a:rPr lang="en-US" dirty="0"/>
              <a:t>contains data and automatically generates events when this data is </a:t>
            </a:r>
            <a:r>
              <a:rPr lang="en-US" dirty="0" smtClean="0"/>
              <a:t>changed</a:t>
            </a:r>
          </a:p>
          <a:p>
            <a:endParaRPr lang="en-US" dirty="0"/>
          </a:p>
          <a:p>
            <a:r>
              <a:rPr lang="en-US" dirty="0"/>
              <a:t>Your code and widgets can subscribe to these events and take appropriate </a:t>
            </a:r>
            <a:r>
              <a:rPr lang="en-US" dirty="0" smtClean="0"/>
              <a:t>actions</a:t>
            </a:r>
          </a:p>
          <a:p>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Concept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870602202"/>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a:t>
            </a:r>
            <a:r>
              <a:rPr lang="en-US" dirty="0" err="1"/>
              <a:t>Wakanda</a:t>
            </a:r>
            <a:r>
              <a:rPr lang="en-US" dirty="0"/>
              <a:t> </a:t>
            </a:r>
            <a:r>
              <a:rPr lang="en-US" dirty="0" err="1"/>
              <a:t>datasource</a:t>
            </a:r>
            <a:r>
              <a:rPr lang="en-US" dirty="0"/>
              <a:t> can be based on five different data origins</a:t>
            </a:r>
            <a:r>
              <a:rPr lang="en-US" dirty="0" smtClean="0"/>
              <a:t>:</a:t>
            </a:r>
          </a:p>
          <a:p>
            <a:pPr lvl="1"/>
            <a:r>
              <a:rPr lang="en-US" dirty="0" err="1" smtClean="0"/>
              <a:t>Dataclass</a:t>
            </a:r>
            <a:r>
              <a:rPr lang="en-US" dirty="0" smtClean="0"/>
              <a:t> (use the data provider)</a:t>
            </a:r>
          </a:p>
          <a:p>
            <a:pPr lvl="1"/>
            <a:r>
              <a:rPr lang="en-US" dirty="0" smtClean="0"/>
              <a:t>Relation Attribute </a:t>
            </a:r>
            <a:r>
              <a:rPr lang="en-US" dirty="0" err="1" smtClean="0"/>
              <a:t>Datasource</a:t>
            </a:r>
            <a:endParaRPr lang="en-US" dirty="0"/>
          </a:p>
          <a:p>
            <a:pPr lvl="1"/>
            <a:r>
              <a:rPr lang="en-US" dirty="0" smtClean="0"/>
              <a:t>Variable</a:t>
            </a:r>
            <a:endParaRPr lang="en-US" dirty="0"/>
          </a:p>
          <a:p>
            <a:pPr lvl="1"/>
            <a:r>
              <a:rPr lang="en-US" dirty="0"/>
              <a:t>A</a:t>
            </a:r>
            <a:r>
              <a:rPr lang="en-US" dirty="0" smtClean="0"/>
              <a:t>rray</a:t>
            </a:r>
          </a:p>
          <a:p>
            <a:pPr lvl="1"/>
            <a:r>
              <a:rPr lang="en-US" dirty="0"/>
              <a:t>O</a:t>
            </a:r>
            <a:r>
              <a:rPr lang="en-US" dirty="0" smtClean="0"/>
              <a:t>bject</a:t>
            </a:r>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Concept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95897780"/>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a:t>
            </a:r>
            <a:r>
              <a:rPr lang="en-US" dirty="0" err="1"/>
              <a:t>Wakanda</a:t>
            </a:r>
            <a:r>
              <a:rPr lang="en-US" dirty="0"/>
              <a:t> </a:t>
            </a:r>
            <a:r>
              <a:rPr lang="en-US" dirty="0" err="1"/>
              <a:t>datasource</a:t>
            </a:r>
            <a:r>
              <a:rPr lang="en-US" dirty="0"/>
              <a:t> can be based on five different data origins</a:t>
            </a:r>
            <a:r>
              <a:rPr lang="en-US" dirty="0" smtClean="0"/>
              <a:t>:</a:t>
            </a:r>
          </a:p>
          <a:p>
            <a:pPr lvl="1"/>
            <a:r>
              <a:rPr lang="en-US" dirty="0" err="1" smtClean="0"/>
              <a:t>Dataclass</a:t>
            </a:r>
            <a:r>
              <a:rPr lang="en-US" dirty="0" smtClean="0"/>
              <a:t> (use the data provider)</a:t>
            </a:r>
          </a:p>
          <a:p>
            <a:pPr lvl="1"/>
            <a:r>
              <a:rPr lang="en-US" dirty="0" smtClean="0"/>
              <a:t>Relation Attribute </a:t>
            </a:r>
            <a:r>
              <a:rPr lang="en-US" dirty="0" err="1" smtClean="0"/>
              <a:t>Datasource</a:t>
            </a:r>
            <a:endParaRPr lang="en-US" dirty="0"/>
          </a:p>
          <a:p>
            <a:pPr lvl="1"/>
            <a:r>
              <a:rPr lang="en-US" dirty="0" smtClean="0"/>
              <a:t>Variable</a:t>
            </a:r>
            <a:endParaRPr lang="en-US" dirty="0"/>
          </a:p>
          <a:p>
            <a:pPr lvl="1"/>
            <a:r>
              <a:rPr lang="en-US" dirty="0"/>
              <a:t>A</a:t>
            </a:r>
            <a:r>
              <a:rPr lang="en-US" dirty="0" smtClean="0"/>
              <a:t>rray</a:t>
            </a:r>
          </a:p>
          <a:p>
            <a:pPr lvl="1"/>
            <a:r>
              <a:rPr lang="en-US" dirty="0"/>
              <a:t>O</a:t>
            </a:r>
            <a:r>
              <a:rPr lang="en-US" dirty="0" smtClean="0"/>
              <a:t>bject</a:t>
            </a:r>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Datasources</a:t>
            </a:r>
            <a:r>
              <a:rPr lang="en-US" sz="3600" b="1" dirty="0" smtClean="0">
                <a:latin typeface="+mj-lt"/>
                <a:cs typeface="ＭＳ Ｐゴシック" charset="0"/>
              </a:rPr>
              <a:t> based on </a:t>
            </a:r>
            <a:r>
              <a:rPr lang="en-US" sz="3600" b="1" dirty="0" err="1" smtClean="0">
                <a:latin typeface="+mj-lt"/>
                <a:cs typeface="ＭＳ Ｐゴシック" charset="0"/>
              </a:rPr>
              <a:t>Dataclass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791933235"/>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You have two ways to create a </a:t>
            </a:r>
            <a:r>
              <a:rPr lang="en-US" dirty="0" err="1" smtClean="0"/>
              <a:t>Datasource</a:t>
            </a:r>
            <a:r>
              <a:rPr lang="en-US" dirty="0" smtClean="0"/>
              <a:t>:</a:t>
            </a:r>
          </a:p>
          <a:p>
            <a:pPr lvl="1"/>
            <a:endParaRPr lang="en-US" dirty="0" smtClean="0"/>
          </a:p>
          <a:p>
            <a:pPr lvl="1"/>
            <a:r>
              <a:rPr lang="en-US" dirty="0" smtClean="0"/>
              <a:t>With </a:t>
            </a:r>
            <a:r>
              <a:rPr lang="en-US" dirty="0" err="1" smtClean="0"/>
              <a:t>Wakanda</a:t>
            </a:r>
            <a:r>
              <a:rPr lang="en-US" dirty="0" smtClean="0"/>
              <a:t> Studio on a </a:t>
            </a:r>
            <a:r>
              <a:rPr lang="en-US" dirty="0"/>
              <a:t>w</a:t>
            </a:r>
            <a:r>
              <a:rPr lang="en-US" dirty="0" smtClean="0"/>
              <a:t>ebpage editor</a:t>
            </a:r>
          </a:p>
          <a:p>
            <a:pPr lvl="1"/>
            <a:endParaRPr lang="en-US" dirty="0" smtClean="0"/>
          </a:p>
          <a:p>
            <a:pPr lvl="1"/>
            <a:r>
              <a:rPr lang="en-US" dirty="0" smtClean="0"/>
              <a:t>Dynamically with JavaScript code</a:t>
            </a:r>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237259639"/>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Dataclass</a:t>
            </a: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id: '</a:t>
            </a:r>
            <a:r>
              <a:rPr lang="en-GB" b="1" dirty="0">
                <a:solidFill>
                  <a:srgbClr val="00B050"/>
                </a:solidFill>
                <a:latin typeface="Courier New" pitchFamily="1" charset="0"/>
              </a:rPr>
              <a:t>article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Datasource</a:t>
            </a:r>
            <a:r>
              <a:rPr lang="en-GB" b="1" dirty="0">
                <a:solidFill>
                  <a:srgbClr val="479B8F"/>
                </a:solidFill>
                <a:latin typeface="Courier New" pitchFamily="-106" charset="0"/>
                <a:ea typeface="ＭＳ Ｐゴシック" pitchFamily="-106" charset="-128"/>
                <a:cs typeface="Courier New" pitchFamily="-106" charset="0"/>
              </a:rPr>
              <a:t> name</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binding: '</a:t>
            </a:r>
            <a:r>
              <a:rPr lang="en-GB" b="1" dirty="0">
                <a:solidFill>
                  <a:srgbClr val="00B050"/>
                </a:solidFill>
                <a:latin typeface="Courier New" pitchFamily="1" charset="0"/>
              </a:rPr>
              <a:t>Article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Name of the </a:t>
            </a:r>
            <a:r>
              <a:rPr lang="en-GB" b="1" dirty="0" err="1">
                <a:solidFill>
                  <a:srgbClr val="479B8F"/>
                </a:solidFill>
                <a:latin typeface="Courier New" pitchFamily="-106" charset="0"/>
                <a:ea typeface="ＭＳ Ｐゴシック" pitchFamily="-106" charset="-128"/>
                <a:cs typeface="Courier New" pitchFamily="-106" charset="0"/>
              </a:rPr>
              <a:t>dataclass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a:t>
            </a:r>
            <a:r>
              <a:rPr lang="en-GB" b="1" dirty="0">
                <a:solidFill>
                  <a:srgbClr val="00B050"/>
                </a:solidFill>
                <a:latin typeface="Courier New" pitchFamily="1" charset="0"/>
              </a:rPr>
              <a:t>-</a:t>
            </a:r>
            <a:r>
              <a:rPr lang="en-GB" b="1" dirty="0">
                <a:solidFill>
                  <a:srgbClr val="00B050"/>
                </a:solidFill>
                <a:latin typeface="Courier New" pitchFamily="1" charset="0"/>
              </a:rPr>
              <a:t>source</a:t>
            </a:r>
            <a:r>
              <a:rPr lang="en-GB" b="1" dirty="0">
                <a:solidFill>
                  <a:srgbClr val="00B050"/>
                </a:solidFill>
                <a:latin typeface="Courier New" pitchFamily="1" charset="0"/>
              </a:rPr>
              <a:t>-</a:t>
            </a:r>
            <a:r>
              <a:rPr lang="en-GB" b="1" dirty="0">
                <a:solidFill>
                  <a:srgbClr val="00B050"/>
                </a:solidFill>
                <a:latin typeface="Courier New" pitchFamily="1" charset="0"/>
              </a:rPr>
              <a:t>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dataClass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Relation Attribute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err="1">
                <a:solidFill>
                  <a:schemeClr val="tx1"/>
                </a:solidFill>
                <a:latin typeface="Courier New" pitchFamily="-106" charset="0"/>
                <a:ea typeface="ＭＳ Ｐゴシック" pitchFamily="-106" charset="-128"/>
                <a:cs typeface="Courier New" pitchFamily="-106" charset="0"/>
              </a:rPr>
              <a:t>WAF.dataSource.create</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id: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articleComments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binding: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a</a:t>
            </a:r>
            <a:r>
              <a:rPr lang="en-GB" b="1" dirty="0" err="1">
                <a:solidFill>
                  <a:srgbClr val="00B050"/>
                </a:solidFill>
                <a:latin typeface="Courier New" pitchFamily="1" charset="0"/>
              </a:rPr>
              <a:t>r</a:t>
            </a:r>
            <a:r>
              <a:rPr lang="en-GB" b="1" dirty="0" err="1">
                <a:solidFill>
                  <a:srgbClr val="00B050"/>
                </a:solidFill>
                <a:latin typeface="Courier New" pitchFamily="1" charset="0"/>
              </a:rPr>
              <a:t>ticle.comments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data-source-type</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relatedEntity</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23524912"/>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Local Variable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myAge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25</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age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binding</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myAge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a:t>
            </a:r>
            <a:r>
              <a:rPr lang="en-GB" b="1" dirty="0" smtClean="0">
                <a:solidFill>
                  <a:srgbClr val="479B8F"/>
                </a:solidFill>
                <a:latin typeface="Courier New" pitchFamily="-106" charset="0"/>
                <a:ea typeface="ＭＳ Ｐゴシック" pitchFamily="-106" charset="-128"/>
                <a:cs typeface="Courier New" pitchFamily="-106" charset="0"/>
              </a:rPr>
              <a:t>/ Target </a:t>
            </a:r>
            <a:r>
              <a:rPr lang="en-GB" b="1" dirty="0">
                <a:solidFill>
                  <a:srgbClr val="479B8F"/>
                </a:solidFill>
                <a:latin typeface="Courier New" pitchFamily="-106" charset="0"/>
                <a:ea typeface="ＭＳ Ｐゴシック" pitchFamily="-106" charset="-128"/>
                <a:cs typeface="Courier New" pitchFamily="-106" charset="0"/>
              </a:rPr>
              <a:t>JavaScript variable name</a:t>
            </a:r>
            <a:endParaRPr lang="en-GB"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data-source-type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scalar</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data-</a:t>
            </a:r>
            <a:r>
              <a:rPr lang="en-GB" b="1" dirty="0" err="1">
                <a:solidFill>
                  <a:srgbClr val="00B050"/>
                </a:solidFill>
                <a:latin typeface="Courier New" pitchFamily="1" charset="0"/>
              </a:rPr>
              <a:t>dataType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number</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}).sync(</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to synchronize the new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smtClean="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80673290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Architecture</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p:cNvPicPr>
            <a:picLocks noChangeAspect="1"/>
          </p:cNvPicPr>
          <p:nvPr/>
        </p:nvPicPr>
        <p:blipFill>
          <a:blip r:embed="rId4"/>
          <a:stretch>
            <a:fillRect/>
          </a:stretch>
        </p:blipFill>
        <p:spPr>
          <a:xfrm>
            <a:off x="323528" y="2125340"/>
            <a:ext cx="8466140" cy="2316336"/>
          </a:xfrm>
          <a:prstGeom prst="rect">
            <a:avLst/>
          </a:prstGeom>
        </p:spPr>
      </p:pic>
    </p:spTree>
    <p:extLst>
      <p:ext uri="{BB962C8B-B14F-4D97-AF65-F5344CB8AC3E}">
        <p14:creationId xmlns:p14="http://schemas.microsoft.com/office/powerpoint/2010/main" val="3383132978"/>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Local Object </a:t>
            </a:r>
            <a:r>
              <a:rPr lang="en-GB" b="1" dirty="0" err="1" smtClean="0">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myPerson</a:t>
            </a:r>
            <a:r>
              <a:rPr lang="en-GB" b="1" dirty="0" smtClean="0">
                <a:solidFill>
                  <a:schemeClr val="tx1"/>
                </a:solidFill>
                <a:latin typeface="Courier New" pitchFamily="-106" charset="0"/>
                <a:ea typeface="ＭＳ Ｐゴシック" pitchFamily="-106" charset="-128"/>
                <a:cs typeface="Courier New" pitchFamily="-106" charset="0"/>
              </a:rPr>
              <a:t> = { name: '</a:t>
            </a:r>
            <a:r>
              <a:rPr lang="en-GB" b="1" dirty="0">
                <a:solidFill>
                  <a:srgbClr val="00B050"/>
                </a:solidFill>
                <a:latin typeface="Courier New" pitchFamily="1" charset="0"/>
              </a:rPr>
              <a:t>John</a:t>
            </a:r>
            <a:r>
              <a:rPr lang="en-GB" b="1" dirty="0" smtClean="0">
                <a:solidFill>
                  <a:schemeClr val="tx1"/>
                </a:solidFill>
                <a:latin typeface="Courier New" pitchFamily="-106" charset="0"/>
                <a:ea typeface="ＭＳ Ｐゴシック" pitchFamily="-106" charset="-128"/>
                <a:cs typeface="Courier New" pitchFamily="-106" charset="0"/>
              </a:rPr>
              <a:t>', age: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person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binding</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myPerson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data-source-type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object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}).sync();</a:t>
            </a:r>
          </a:p>
        </p:txBody>
      </p:sp>
    </p:spTree>
    <p:extLst>
      <p:ext uri="{BB962C8B-B14F-4D97-AF65-F5344CB8AC3E}">
        <p14:creationId xmlns:p14="http://schemas.microsoft.com/office/powerpoint/2010/main" val="882239896"/>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a:t>
            </a:r>
            <a:r>
              <a:rPr lang="en-US" sz="3600" b="1" dirty="0" err="1" smtClean="0">
                <a:latin typeface="+mj-lt"/>
                <a:cs typeface="ＭＳ Ｐゴシック" charset="0"/>
              </a:rPr>
              <a:t>Wakanda</a:t>
            </a:r>
            <a:r>
              <a:rPr lang="en-US" sz="3600" b="1" dirty="0" smtClean="0">
                <a:latin typeface="+mj-lt"/>
                <a:cs typeface="ＭＳ Ｐゴシック" charset="0"/>
              </a:rPr>
              <a:t> Studio </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19 at 8.08.09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1960" y="1105667"/>
            <a:ext cx="4813450" cy="4056089"/>
          </a:xfrm>
          <a:prstGeom prst="rect">
            <a:avLst/>
          </a:prstGeom>
          <a:ln w="3175" cmpd="sng">
            <a:solidFill>
              <a:schemeClr val="tx1"/>
            </a:solidFill>
          </a:ln>
        </p:spPr>
      </p:pic>
      <p:sp>
        <p:nvSpPr>
          <p:cNvPr id="9" name="TextBox 8"/>
          <p:cNvSpPr txBox="1"/>
          <p:nvPr/>
        </p:nvSpPr>
        <p:spPr>
          <a:xfrm>
            <a:off x="1259632" y="3928328"/>
            <a:ext cx="1724300" cy="400110"/>
          </a:xfrm>
          <a:prstGeom prst="rect">
            <a:avLst/>
          </a:prstGeom>
          <a:noFill/>
        </p:spPr>
        <p:txBody>
          <a:bodyPr wrap="none" rtlCol="0">
            <a:spAutoFit/>
          </a:bodyPr>
          <a:lstStyle/>
          <a:p>
            <a:r>
              <a:rPr lang="en-US" sz="2000" b="1" dirty="0" err="1" smtClean="0"/>
              <a:t>Datasources</a:t>
            </a:r>
            <a:endParaRPr lang="en-US" sz="2000" b="1" dirty="0"/>
          </a:p>
        </p:txBody>
      </p:sp>
      <p:sp>
        <p:nvSpPr>
          <p:cNvPr id="10" name="TextBox 9"/>
          <p:cNvSpPr txBox="1"/>
          <p:nvPr/>
        </p:nvSpPr>
        <p:spPr>
          <a:xfrm>
            <a:off x="633691" y="1993404"/>
            <a:ext cx="3235256" cy="400110"/>
          </a:xfrm>
          <a:prstGeom prst="rect">
            <a:avLst/>
          </a:prstGeom>
          <a:noFill/>
        </p:spPr>
        <p:txBody>
          <a:bodyPr wrap="none" rtlCol="0">
            <a:spAutoFit/>
          </a:bodyPr>
          <a:lstStyle/>
          <a:p>
            <a:r>
              <a:rPr lang="en-US" sz="2000" b="1" dirty="0" smtClean="0"/>
              <a:t>Create a new </a:t>
            </a:r>
            <a:r>
              <a:rPr lang="en-US" sz="2000" b="1" dirty="0" err="1" smtClean="0"/>
              <a:t>Datasource</a:t>
            </a:r>
            <a:endParaRPr lang="en-US" sz="2000" b="1" dirty="0"/>
          </a:p>
        </p:txBody>
      </p:sp>
      <p:cxnSp>
        <p:nvCxnSpPr>
          <p:cNvPr id="12" name="Straight Arrow Connector 11"/>
          <p:cNvCxnSpPr>
            <a:stCxn id="10" idx="3"/>
          </p:cNvCxnSpPr>
          <p:nvPr/>
        </p:nvCxnSpPr>
        <p:spPr>
          <a:xfrm flipV="1">
            <a:off x="3868947" y="1417340"/>
            <a:ext cx="3367349" cy="776119"/>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p:cNvCxnSpPr>
          <p:nvPr/>
        </p:nvCxnSpPr>
        <p:spPr>
          <a:xfrm flipV="1">
            <a:off x="2983932" y="3793604"/>
            <a:ext cx="1372044" cy="33477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0287572"/>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33587202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3-03-06 at 11.03.2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56" y="0"/>
            <a:ext cx="9180512" cy="5809828"/>
          </a:xfrm>
          <a:prstGeom prst="rect">
            <a:avLst/>
          </a:prstGeom>
        </p:spPr>
      </p:pic>
      <p:sp>
        <p:nvSpPr>
          <p:cNvPr id="4" name="Espace réservé du contenu 2"/>
          <p:cNvSpPr>
            <a:spLocks noGrp="1"/>
          </p:cNvSpPr>
          <p:nvPr>
            <p:ph idx="1"/>
          </p:nvPr>
        </p:nvSpPr>
        <p:spPr>
          <a:xfrm>
            <a:off x="323528" y="1579141"/>
            <a:ext cx="8569647" cy="4230687"/>
          </a:xfrm>
        </p:spPr>
        <p:txBody>
          <a:bodyPr/>
          <a:lstStyle/>
          <a:p>
            <a:pPr marL="0" indent="0" algn="ctr">
              <a:buNone/>
            </a:pPr>
            <a:endParaRPr lang="fr-FR" sz="2400" dirty="0" smtClean="0"/>
          </a:p>
          <a:p>
            <a:pPr marL="0" indent="0" algn="ctr">
              <a:buNone/>
            </a:pPr>
            <a:endParaRPr lang="fr-FR" sz="2400" dirty="0"/>
          </a:p>
          <a:p>
            <a:pPr marL="0" indent="0" algn="ctr">
              <a:buNone/>
            </a:pPr>
            <a:endParaRPr lang="fr-FR" sz="4000" dirty="0" smtClean="0"/>
          </a:p>
          <a:p>
            <a:pPr marL="0" indent="0" algn="ctr">
              <a:buNone/>
            </a:pPr>
            <a:endParaRPr lang="fr-FR" sz="6000" i="1" dirty="0" smtClean="0"/>
          </a:p>
          <a:p>
            <a:pPr marL="0" indent="0" algn="ctr">
              <a:buNone/>
            </a:pPr>
            <a:r>
              <a:rPr lang="en-US" sz="6000" i="1" dirty="0" smtClean="0"/>
              <a:t>Thanks for your attention</a:t>
            </a:r>
            <a:endParaRPr lang="en-US" sz="6000" i="1" dirty="0"/>
          </a:p>
        </p:txBody>
      </p:sp>
      <p:pic>
        <p:nvPicPr>
          <p:cNvPr id="5" name="Image 5" descr="SUPINFO_SIgnOfSuccess_Noi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1800" y="2227808"/>
            <a:ext cx="3610019" cy="1908956"/>
          </a:xfrm>
          <a:prstGeom prst="rect">
            <a:avLst/>
          </a:prstGeom>
        </p:spPr>
      </p:pic>
      <p:pic>
        <p:nvPicPr>
          <p:cNvPr id="6" name="Picture 5" descr="Screen Shot 2013-03-06 at 10.56.31 AM.png"/>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foregroundMark x1="30594" y1="41772" x2="30594" y2="41772"/>
                        <a14:foregroundMark x1="25114" y1="51899" x2="25114" y2="51899"/>
                        <a14:foregroundMark x1="13699" y1="56962" x2="13699" y2="56962"/>
                        <a14:foregroundMark x1="51142" y1="50633" x2="51142" y2="50633"/>
                        <a14:foregroundMark x1="72146" y1="54430" x2="72146" y2="54430"/>
                        <a14:foregroundMark x1="89954" y1="64557" x2="89954" y2="64557"/>
                        <a14:foregroundMark x1="89954" y1="31646" x2="89954" y2="31646"/>
                        <a14:foregroundMark x1="45662" y1="43038" x2="45662" y2="43038"/>
                        <a14:backgroundMark x1="43379" y1="55696" x2="43379" y2="55696"/>
                        <a14:backgroundMark x1="74886" y1="55696" x2="74886" y2="55696"/>
                      </a14:backgroundRemoval>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6516215" y="-22820"/>
            <a:ext cx="2596031" cy="936468"/>
          </a:xfrm>
          <a:prstGeom prst="rect">
            <a:avLst/>
          </a:prstGeom>
        </p:spPr>
      </p:pic>
    </p:spTree>
    <p:extLst>
      <p:ext uri="{BB962C8B-B14F-4D97-AF65-F5344CB8AC3E}">
        <p14:creationId xmlns:p14="http://schemas.microsoft.com/office/powerpoint/2010/main" val="308094525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Server is made up of several parts :</a:t>
            </a:r>
          </a:p>
          <a:p>
            <a:pPr lvl="1"/>
            <a:r>
              <a:rPr lang="en-US" dirty="0" smtClean="0"/>
              <a:t>The </a:t>
            </a:r>
            <a:r>
              <a:rPr lang="en-US" dirty="0" err="1" smtClean="0"/>
              <a:t>Datastore</a:t>
            </a:r>
            <a:endParaRPr lang="en-US" dirty="0"/>
          </a:p>
          <a:p>
            <a:pPr lvl="2"/>
            <a:r>
              <a:rPr lang="en-US" dirty="0" smtClean="0"/>
              <a:t>House all your application data (</a:t>
            </a:r>
            <a:r>
              <a:rPr lang="en-US" dirty="0" err="1" smtClean="0"/>
              <a:t>NoSQL</a:t>
            </a:r>
            <a:r>
              <a:rPr lang="en-US" dirty="0" smtClean="0"/>
              <a:t> Database)</a:t>
            </a:r>
          </a:p>
          <a:p>
            <a:pPr lvl="1"/>
            <a:r>
              <a:rPr lang="en-US" dirty="0" smtClean="0"/>
              <a:t>The </a:t>
            </a:r>
            <a:r>
              <a:rPr lang="en-US" dirty="0" err="1"/>
              <a:t>D</a:t>
            </a:r>
            <a:r>
              <a:rPr lang="en-US" dirty="0" err="1" smtClean="0"/>
              <a:t>atastore</a:t>
            </a:r>
            <a:r>
              <a:rPr lang="en-US" dirty="0" smtClean="0"/>
              <a:t> Engine</a:t>
            </a:r>
          </a:p>
          <a:p>
            <a:pPr lvl="2"/>
            <a:r>
              <a:rPr lang="en-US" dirty="0" smtClean="0"/>
              <a:t>Contain the </a:t>
            </a:r>
            <a:r>
              <a:rPr lang="en-US" dirty="0" err="1" smtClean="0"/>
              <a:t>datastore</a:t>
            </a:r>
            <a:r>
              <a:rPr lang="en-US" dirty="0" smtClean="0"/>
              <a:t> classes (Entities) you’ve defined and your server side JavaScript (Business logic)</a:t>
            </a:r>
          </a:p>
          <a:p>
            <a:pPr lvl="1"/>
            <a:r>
              <a:rPr lang="en-US" dirty="0" smtClean="0"/>
              <a:t>HTTP Server</a:t>
            </a:r>
          </a:p>
          <a:p>
            <a:pPr lvl="2"/>
            <a:r>
              <a:rPr lang="en-US" dirty="0" smtClean="0"/>
              <a:t>Deliver content to the outside world</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412004810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Studio is the IDE of the platform</a:t>
            </a:r>
          </a:p>
          <a:p>
            <a:endParaRPr lang="en-US" dirty="0" smtClean="0"/>
          </a:p>
          <a:p>
            <a:r>
              <a:rPr lang="en-US" dirty="0" smtClean="0"/>
              <a:t>It is comprised of :</a:t>
            </a:r>
          </a:p>
          <a:p>
            <a:pPr lvl="1"/>
            <a:r>
              <a:rPr lang="en-US" dirty="0" smtClean="0"/>
              <a:t>Solution Manager</a:t>
            </a:r>
          </a:p>
          <a:p>
            <a:pPr lvl="1"/>
            <a:r>
              <a:rPr lang="en-US" dirty="0" err="1" smtClean="0"/>
              <a:t>Datastore</a:t>
            </a:r>
            <a:r>
              <a:rPr lang="en-US" dirty="0" smtClean="0"/>
              <a:t> Model Designer</a:t>
            </a:r>
          </a:p>
          <a:p>
            <a:pPr lvl="1"/>
            <a:r>
              <a:rPr lang="en-US" dirty="0" smtClean="0"/>
              <a:t>GUI Designer</a:t>
            </a:r>
          </a:p>
          <a:p>
            <a:pPr lvl="1"/>
            <a:r>
              <a:rPr lang="en-US" dirty="0" smtClean="0"/>
              <a:t>Code Editor</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Studio</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Introduction</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44129393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UPINFOThem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SUPINFOTheme.thmx</Template>
  <TotalTime>0</TotalTime>
  <Words>3292</Words>
  <Application>Microsoft Macintosh PowerPoint</Application>
  <PresentationFormat>On-screen Show (16:10)</PresentationFormat>
  <Paragraphs>739</Paragraphs>
  <Slides>73</Slides>
  <Notes>60</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SUPINFOTheme</vt:lpstr>
      <vt:lpstr>PowerPoint Presentation</vt:lpstr>
      <vt:lpstr>PowerPoint Presentation</vt:lpstr>
      <vt:lpstr>PowerPoint Presentation</vt:lpstr>
      <vt:lpstr>What is Wakanda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lpstr>Datastore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lpstr>HTTP REST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lpstr>Dataprovider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lpstr>DataSource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lpstr>PowerPoint Presentation</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SUPINFO E-Learning Course Template</dc:title>
  <dc:subject>Template 2006 for SUPINFo courses &amp; Presentations</dc:subject>
  <dc:creator/>
  <cp:keywords>SUPINFO E-Learning Template</cp:keywords>
  <cp:lastModifiedBy/>
  <cp:revision>276</cp:revision>
  <dcterms:created xsi:type="dcterms:W3CDTF">2010-02-28T17:00:24Z</dcterms:created>
  <dcterms:modified xsi:type="dcterms:W3CDTF">2013-03-20T00:41:23Z</dcterms:modified>
  <cp:category>SUPINFO PowerPoint Templates</cp:category>
</cp:coreProperties>
</file>

<file path=docProps/thumbnail.jpeg>
</file>